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49"/>
  </p:notesMasterIdLst>
  <p:handoutMasterIdLst>
    <p:handoutMasterId r:id="rId50"/>
  </p:handoutMasterIdLst>
  <p:sldIdLst>
    <p:sldId id="1235" r:id="rId4"/>
    <p:sldId id="1417" r:id="rId5"/>
    <p:sldId id="1396" r:id="rId6"/>
    <p:sldId id="1397" r:id="rId7"/>
    <p:sldId id="1398" r:id="rId8"/>
    <p:sldId id="1399" r:id="rId9"/>
    <p:sldId id="1415" r:id="rId10"/>
    <p:sldId id="1414" r:id="rId11"/>
    <p:sldId id="1291" r:id="rId12"/>
    <p:sldId id="1292" r:id="rId13"/>
    <p:sldId id="1410" r:id="rId14"/>
    <p:sldId id="1411" r:id="rId15"/>
    <p:sldId id="1412" r:id="rId16"/>
    <p:sldId id="1413" r:id="rId17"/>
    <p:sldId id="1329" r:id="rId18"/>
    <p:sldId id="1418" r:id="rId19"/>
    <p:sldId id="1346" r:id="rId20"/>
    <p:sldId id="1347" r:id="rId21"/>
    <p:sldId id="1348" r:id="rId22"/>
    <p:sldId id="1349" r:id="rId23"/>
    <p:sldId id="1350" r:id="rId24"/>
    <p:sldId id="1351" r:id="rId25"/>
    <p:sldId id="1352" r:id="rId26"/>
    <p:sldId id="1353" r:id="rId27"/>
    <p:sldId id="1354" r:id="rId28"/>
    <p:sldId id="1356" r:id="rId29"/>
    <p:sldId id="591" r:id="rId30"/>
    <p:sldId id="994" r:id="rId31"/>
    <p:sldId id="322" r:id="rId32"/>
    <p:sldId id="323" r:id="rId33"/>
    <p:sldId id="272" r:id="rId34"/>
    <p:sldId id="314" r:id="rId35"/>
    <p:sldId id="291" r:id="rId36"/>
    <p:sldId id="262" r:id="rId37"/>
    <p:sldId id="997" r:id="rId38"/>
    <p:sldId id="977" r:id="rId39"/>
    <p:sldId id="1192" r:id="rId40"/>
    <p:sldId id="995" r:id="rId41"/>
    <p:sldId id="996" r:id="rId42"/>
    <p:sldId id="915" r:id="rId43"/>
    <p:sldId id="902" r:id="rId44"/>
    <p:sldId id="913" r:id="rId45"/>
    <p:sldId id="1416" r:id="rId46"/>
    <p:sldId id="1419" r:id="rId47"/>
    <p:sldId id="1328" r:id="rId4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91531" autoAdjust="0"/>
  </p:normalViewPr>
  <p:slideViewPr>
    <p:cSldViewPr>
      <p:cViewPr varScale="1">
        <p:scale>
          <a:sx n="58" d="100"/>
          <a:sy n="58" d="100"/>
        </p:scale>
        <p:origin x="13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prbgob-my.sharepoint.com/personal/cgay_sprb_brussels/Documents/Bureau/FARI/FARI_InterTeam_BI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539206036745413E-2"/>
          <c:y val="8.7198839669824252E-2"/>
          <c:w val="0.4433985282422912"/>
          <c:h val="0.83387912688086441"/>
        </c:manualLayout>
      </c:layout>
      <c:doughnutChart>
        <c:varyColors val="1"/>
        <c:ser>
          <c:idx val="18"/>
          <c:order val="18"/>
          <c:tx>
            <c:strRef>
              <c:f>Feuil1!$T$1</c:f>
              <c:strCache>
                <c:ptCount val="1"/>
                <c:pt idx="0">
                  <c:v>Colonne1</c:v>
                </c:pt>
              </c:strCache>
            </c:strRef>
          </c:tx>
          <c:spPr>
            <a:noFill/>
            <a:ln w="6350">
              <a:solidFill>
                <a:schemeClr val="bg1">
                  <a:lumMod val="85000"/>
                </a:schemeClr>
              </a:solidFill>
            </a:ln>
          </c:spPr>
          <c:dPt>
            <c:idx val="0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E4-45D1-B896-8FE26259F005}"/>
              </c:ext>
            </c:extLst>
          </c:dPt>
          <c:dPt>
            <c:idx val="1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E4-45D1-B896-8FE26259F005}"/>
              </c:ext>
            </c:extLst>
          </c:dPt>
          <c:dPt>
            <c:idx val="2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E4-45D1-B896-8FE26259F005}"/>
              </c:ext>
            </c:extLst>
          </c:dPt>
          <c:dPt>
            <c:idx val="3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E4-45D1-B896-8FE26259F005}"/>
              </c:ext>
            </c:extLst>
          </c:dPt>
          <c:dPt>
            <c:idx val="4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EE4-45D1-B896-8FE26259F005}"/>
              </c:ext>
            </c:extLst>
          </c:dPt>
          <c:dPt>
            <c:idx val="5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EE4-45D1-B896-8FE26259F005}"/>
              </c:ext>
            </c:extLst>
          </c:dPt>
          <c:dPt>
            <c:idx val="6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EE4-45D1-B896-8FE26259F005}"/>
              </c:ext>
            </c:extLst>
          </c:dPt>
          <c:dPt>
            <c:idx val="7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EE4-45D1-B896-8FE26259F005}"/>
              </c:ext>
            </c:extLst>
          </c:dPt>
          <c:dPt>
            <c:idx val="8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EE4-45D1-B896-8FE26259F005}"/>
              </c:ext>
            </c:extLst>
          </c:dPt>
          <c:dPt>
            <c:idx val="9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EE4-45D1-B896-8FE26259F005}"/>
              </c:ext>
            </c:extLst>
          </c:dPt>
          <c:dPt>
            <c:idx val="10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EE4-45D1-B896-8FE26259F005}"/>
              </c:ext>
            </c:extLst>
          </c:dPt>
          <c:dPt>
            <c:idx val="11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EE4-45D1-B896-8FE26259F005}"/>
              </c:ext>
            </c:extLst>
          </c:dPt>
          <c:dPt>
            <c:idx val="12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EE4-45D1-B896-8FE26259F005}"/>
              </c:ext>
            </c:extLst>
          </c:dPt>
          <c:dPt>
            <c:idx val="13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EE4-45D1-B896-8FE26259F005}"/>
              </c:ext>
            </c:extLst>
          </c:dPt>
          <c:dPt>
            <c:idx val="14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EE4-45D1-B896-8FE26259F005}"/>
              </c:ext>
            </c:extLst>
          </c:dPt>
          <c:dPt>
            <c:idx val="15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EE4-45D1-B896-8FE26259F005}"/>
              </c:ext>
            </c:extLst>
          </c:dPt>
          <c:dPt>
            <c:idx val="16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0EE4-45D1-B896-8FE26259F005}"/>
              </c:ext>
            </c:extLst>
          </c:dPt>
          <c:dPt>
            <c:idx val="17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0EE4-45D1-B896-8FE26259F005}"/>
              </c:ext>
            </c:extLst>
          </c:dPt>
          <c:dPt>
            <c:idx val="18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0EE4-45D1-B896-8FE26259F005}"/>
              </c:ext>
            </c:extLst>
          </c:dPt>
          <c:dPt>
            <c:idx val="19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0EE4-45D1-B896-8FE26259F005}"/>
              </c:ext>
            </c:extLst>
          </c:dPt>
          <c:dPt>
            <c:idx val="20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0EE4-45D1-B896-8FE26259F005}"/>
              </c:ext>
            </c:extLst>
          </c:dPt>
          <c:dPt>
            <c:idx val="21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0EE4-45D1-B896-8FE26259F005}"/>
              </c:ext>
            </c:extLst>
          </c:dPt>
          <c:dPt>
            <c:idx val="22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0EE4-45D1-B896-8FE26259F005}"/>
              </c:ext>
            </c:extLst>
          </c:dPt>
          <c:dPt>
            <c:idx val="23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0EE4-45D1-B896-8FE26259F005}"/>
              </c:ext>
            </c:extLst>
          </c:dPt>
          <c:dPt>
            <c:idx val="24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0EE4-45D1-B896-8FE26259F005}"/>
              </c:ext>
            </c:extLst>
          </c:dPt>
          <c:dPt>
            <c:idx val="25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0EE4-45D1-B896-8FE26259F005}"/>
              </c:ext>
            </c:extLst>
          </c:dPt>
          <c:dPt>
            <c:idx val="26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0EE4-45D1-B896-8FE26259F005}"/>
              </c:ext>
            </c:extLst>
          </c:dPt>
          <c:dPt>
            <c:idx val="27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0EE4-45D1-B896-8FE26259F005}"/>
              </c:ext>
            </c:extLst>
          </c:dPt>
          <c:dPt>
            <c:idx val="28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0EE4-45D1-B896-8FE26259F005}"/>
              </c:ext>
            </c:extLst>
          </c:dPt>
          <c:dPt>
            <c:idx val="29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0EE4-45D1-B896-8FE26259F005}"/>
              </c:ext>
            </c:extLst>
          </c:dPt>
          <c:dPt>
            <c:idx val="30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0EE4-45D1-B896-8FE26259F005}"/>
              </c:ext>
            </c:extLst>
          </c:dPt>
          <c:dPt>
            <c:idx val="31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0EE4-45D1-B896-8FE26259F005}"/>
              </c:ext>
            </c:extLst>
          </c:dPt>
          <c:dPt>
            <c:idx val="32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0EE4-45D1-B896-8FE26259F005}"/>
              </c:ext>
            </c:extLst>
          </c:dPt>
          <c:dPt>
            <c:idx val="33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0EE4-45D1-B896-8FE26259F005}"/>
              </c:ext>
            </c:extLst>
          </c:dPt>
          <c:dPt>
            <c:idx val="34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0EE4-45D1-B896-8FE26259F005}"/>
              </c:ext>
            </c:extLst>
          </c:dPt>
          <c:dPt>
            <c:idx val="35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0EE4-45D1-B896-8FE26259F005}"/>
              </c:ext>
            </c:extLst>
          </c:dPt>
          <c:dPt>
            <c:idx val="36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0EE4-45D1-B896-8FE26259F005}"/>
              </c:ext>
            </c:extLst>
          </c:dPt>
          <c:dPt>
            <c:idx val="37"/>
            <c:bubble3D val="0"/>
            <c:spPr>
              <a:noFill/>
              <a:ln w="63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0EE4-45D1-B896-8FE26259F005}"/>
              </c:ext>
            </c:extLst>
          </c:dPt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Feuil1!$T$2:$T$39</c:f>
              <c:numCache>
                <c:formatCode>General</c:formatCode>
                <c:ptCount val="3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0EE4-45D1-B896-8FE26259F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"/>
      </c:doughnutChart>
      <c:radarChart>
        <c:radarStyle val="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AI Algorithms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190500">
                <a:solidFill>
                  <a:schemeClr val="accent4">
                    <a:lumMod val="60000"/>
                    <a:lumOff val="40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Feuil1!$B$2:$B$39</c:f>
              <c:numCache>
                <c:formatCode>General</c:formatCode>
                <c:ptCount val="38"/>
                <c:pt idx="12">
                  <c:v>1</c:v>
                </c:pt>
                <c:pt idx="24">
                  <c:v>1</c:v>
                </c:pt>
                <c:pt idx="30">
                  <c:v>1</c:v>
                </c:pt>
                <c:pt idx="34">
                  <c:v>1</c:v>
                </c:pt>
                <c:pt idx="3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0EE4-45D1-B896-8FE26259F00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Artificial Intelligence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90500">
                <a:solidFill>
                  <a:schemeClr val="accent2"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Feuil1!$C$2:$C$39</c:f>
              <c:numCache>
                <c:formatCode>General</c:formatCode>
                <c:ptCount val="3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10">
                  <c:v>2</c:v>
                </c:pt>
                <c:pt idx="13">
                  <c:v>2</c:v>
                </c:pt>
                <c:pt idx="14">
                  <c:v>2</c:v>
                </c:pt>
                <c:pt idx="17">
                  <c:v>2</c:v>
                </c:pt>
                <c:pt idx="23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4">
                  <c:v>2</c:v>
                </c:pt>
                <c:pt idx="3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0EE4-45D1-B896-8FE26259F00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Bioinformatics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90500">
                <a:solidFill>
                  <a:schemeClr val="accent3"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Feuil1!$D$2:$D$39</c:f>
              <c:numCache>
                <c:formatCode>General</c:formatCode>
                <c:ptCount val="38"/>
                <c:pt idx="2">
                  <c:v>3</c:v>
                </c:pt>
                <c:pt idx="9">
                  <c:v>3</c:v>
                </c:pt>
                <c:pt idx="10">
                  <c:v>3</c:v>
                </c:pt>
                <c:pt idx="28">
                  <c:v>3</c:v>
                </c:pt>
                <c:pt idx="3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0EE4-45D1-B896-8FE26259F005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Cognitive Science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6"/>
            <c:marker>
              <c:symbol val="circle"/>
              <c:size val="5"/>
              <c:spPr>
                <a:solidFill>
                  <a:schemeClr val="accent4"/>
                </a:solidFill>
                <a:ln w="190500">
                  <a:solidFill>
                    <a:schemeClr val="accent4">
                      <a:alpha val="2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5F-0EE4-45D1-B896-8FE26259F005}"/>
              </c:ext>
            </c:extLst>
          </c:dPt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Feuil1!$E$2:$E$39</c:f>
              <c:numCache>
                <c:formatCode>General</c:formatCode>
                <c:ptCount val="38"/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0EE4-45D1-B896-8FE26259F005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Data Science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5000"/>
                </a:schemeClr>
              </a:solidFill>
              <a:ln w="190500">
                <a:solidFill>
                  <a:schemeClr val="accent5">
                    <a:lumMod val="75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Feuil1!$F$2:$F$39</c:f>
              <c:numCache>
                <c:formatCode>General</c:formatCode>
                <c:ptCount val="38"/>
                <c:pt idx="2">
                  <c:v>5</c:v>
                </c:pt>
                <c:pt idx="6">
                  <c:v>5</c:v>
                </c:pt>
                <c:pt idx="7">
                  <c:v>5</c:v>
                </c:pt>
                <c:pt idx="10">
                  <c:v>5</c:v>
                </c:pt>
                <c:pt idx="11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2">
                  <c:v>5</c:v>
                </c:pt>
                <c:pt idx="26">
                  <c:v>5</c:v>
                </c:pt>
                <c:pt idx="28">
                  <c:v>5</c:v>
                </c:pt>
                <c:pt idx="30">
                  <c:v>5</c:v>
                </c:pt>
                <c:pt idx="3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1-0EE4-45D1-B896-8FE26259F005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Decision Support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190500">
                <a:solidFill>
                  <a:schemeClr val="accent6"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Feuil1!$G$2:$G$39</c:f>
              <c:numCache>
                <c:formatCode>General</c:formatCode>
                <c:ptCount val="38"/>
                <c:pt idx="9">
                  <c:v>6</c:v>
                </c:pt>
                <c:pt idx="12">
                  <c:v>6</c:v>
                </c:pt>
                <c:pt idx="23">
                  <c:v>6</c:v>
                </c:pt>
                <c:pt idx="24">
                  <c:v>6</c:v>
                </c:pt>
                <c:pt idx="27">
                  <c:v>6</c:v>
                </c:pt>
                <c:pt idx="30">
                  <c:v>6</c:v>
                </c:pt>
                <c:pt idx="32">
                  <c:v>6</c:v>
                </c:pt>
                <c:pt idx="3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2-0EE4-45D1-B896-8FE26259F005}"/>
            </c:ext>
          </c:extLst>
        </c:ser>
        <c:ser>
          <c:idx val="6"/>
          <c:order val="6"/>
          <c:tx>
            <c:strRef>
              <c:f>Feuil1!$H$1</c:f>
              <c:strCache>
                <c:ptCount val="1"/>
                <c:pt idx="0">
                  <c:v>Embedded AI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190500">
                <a:solidFill>
                  <a:schemeClr val="accent3">
                    <a:lumMod val="60000"/>
                    <a:lumOff val="40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Feuil1!$H$2:$H$39</c:f>
              <c:numCache>
                <c:formatCode>General</c:formatCode>
                <c:ptCount val="38"/>
                <c:pt idx="9">
                  <c:v>7</c:v>
                </c:pt>
                <c:pt idx="12">
                  <c:v>7</c:v>
                </c:pt>
                <c:pt idx="17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3-0EE4-45D1-B896-8FE26259F005}"/>
            </c:ext>
          </c:extLst>
        </c:ser>
        <c:ser>
          <c:idx val="7"/>
          <c:order val="7"/>
          <c:tx>
            <c:strRef>
              <c:f>Feuil1!$I$1</c:f>
              <c:strCache>
                <c:ptCount val="1"/>
                <c:pt idx="0">
                  <c:v>Ethics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190500">
                <a:solidFill>
                  <a:schemeClr val="accent1">
                    <a:lumMod val="50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Feuil1!$I$2:$I$39</c:f>
              <c:numCache>
                <c:formatCode>General</c:formatCode>
                <c:ptCount val="38"/>
                <c:pt idx="7">
                  <c:v>8</c:v>
                </c:pt>
                <c:pt idx="8">
                  <c:v>8</c:v>
                </c:pt>
                <c:pt idx="10">
                  <c:v>8</c:v>
                </c:pt>
                <c:pt idx="11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8</c:v>
                </c:pt>
                <c:pt idx="18">
                  <c:v>8</c:v>
                </c:pt>
                <c:pt idx="19">
                  <c:v>8</c:v>
                </c:pt>
                <c:pt idx="20">
                  <c:v>8</c:v>
                </c:pt>
                <c:pt idx="22">
                  <c:v>8</c:v>
                </c:pt>
                <c:pt idx="26">
                  <c:v>8</c:v>
                </c:pt>
                <c:pt idx="27">
                  <c:v>8</c:v>
                </c:pt>
                <c:pt idx="2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4-0EE4-45D1-B896-8FE26259F005}"/>
            </c:ext>
          </c:extLst>
        </c:ser>
        <c:ser>
          <c:idx val="8"/>
          <c:order val="8"/>
          <c:tx>
            <c:strRef>
              <c:f>Feuil1!$J$1</c:f>
              <c:strCache>
                <c:ptCount val="1"/>
                <c:pt idx="0">
                  <c:v>Humanities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190500">
                <a:solidFill>
                  <a:schemeClr val="accent3">
                    <a:lumMod val="50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Feuil1!$J$2:$J$39</c:f>
              <c:numCache>
                <c:formatCode>General</c:formatCode>
                <c:ptCount val="38"/>
                <c:pt idx="5">
                  <c:v>9</c:v>
                </c:pt>
                <c:pt idx="7">
                  <c:v>9</c:v>
                </c:pt>
                <c:pt idx="8">
                  <c:v>9</c:v>
                </c:pt>
                <c:pt idx="11">
                  <c:v>9</c:v>
                </c:pt>
                <c:pt idx="14">
                  <c:v>9</c:v>
                </c:pt>
                <c:pt idx="16">
                  <c:v>9</c:v>
                </c:pt>
                <c:pt idx="20">
                  <c:v>9</c:v>
                </c:pt>
                <c:pt idx="2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0EE4-45D1-B896-8FE26259F005}"/>
            </c:ext>
          </c:extLst>
        </c:ser>
        <c:ser>
          <c:idx val="9"/>
          <c:order val="9"/>
          <c:tx>
            <c:strRef>
              <c:f>Feuil1!$K$1</c:f>
              <c:strCache>
                <c:ptCount val="1"/>
                <c:pt idx="0">
                  <c:v>Interaction with humans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5000"/>
                </a:schemeClr>
              </a:solidFill>
              <a:ln w="190500">
                <a:solidFill>
                  <a:schemeClr val="accent3">
                    <a:lumMod val="75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Feuil1!$K$2:$K$39</c:f>
              <c:numCache>
                <c:formatCode>General</c:formatCode>
                <c:ptCount val="38"/>
                <c:pt idx="3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1">
                  <c:v>10</c:v>
                </c:pt>
                <c:pt idx="13">
                  <c:v>10</c:v>
                </c:pt>
                <c:pt idx="14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2">
                  <c:v>10</c:v>
                </c:pt>
                <c:pt idx="25">
                  <c:v>10</c:v>
                </c:pt>
                <c:pt idx="27">
                  <c:v>10</c:v>
                </c:pt>
                <c:pt idx="29">
                  <c:v>10</c:v>
                </c:pt>
                <c:pt idx="3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0EE4-45D1-B896-8FE26259F005}"/>
            </c:ext>
          </c:extLst>
        </c:ser>
        <c:ser>
          <c:idx val="10"/>
          <c:order val="10"/>
          <c:tx>
            <c:strRef>
              <c:f>Feuil1!$L$1</c:f>
              <c:strCache>
                <c:ptCount val="1"/>
                <c:pt idx="0">
                  <c:v>Knowledge Reasonning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accent5">
                    <a:lumMod val="50000"/>
                  </a:schemeClr>
                </a:solidFill>
                <a:ln w="190500">
                  <a:solidFill>
                    <a:schemeClr val="accent5">
                      <a:lumMod val="50000"/>
                      <a:alpha val="2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60-0EE4-45D1-B896-8FE26259F005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accent5">
                    <a:lumMod val="50000"/>
                  </a:schemeClr>
                </a:solidFill>
                <a:ln w="190500">
                  <a:solidFill>
                    <a:schemeClr val="accent5">
                      <a:lumMod val="50000"/>
                      <a:alpha val="2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61-0EE4-45D1-B896-8FE26259F005}"/>
              </c:ext>
            </c:extLst>
          </c:dPt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Feuil1!$L$2:$L$39</c:f>
              <c:numCache>
                <c:formatCode>General</c:formatCode>
                <c:ptCount val="38"/>
                <c:pt idx="31">
                  <c:v>11</c:v>
                </c:pt>
                <c:pt idx="3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7-0EE4-45D1-B896-8FE26259F005}"/>
            </c:ext>
          </c:extLst>
        </c:ser>
        <c:ser>
          <c:idx val="11"/>
          <c:order val="11"/>
          <c:tx>
            <c:strRef>
              <c:f>Feuil1!$M$1</c:f>
              <c:strCache>
                <c:ptCount val="1"/>
                <c:pt idx="0">
                  <c:v>Law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190500">
                <a:solidFill>
                  <a:schemeClr val="accent6">
                    <a:lumMod val="75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Feuil1!$M$2:$M$39</c:f>
              <c:numCache>
                <c:formatCode>General</c:formatCode>
                <c:ptCount val="38"/>
                <c:pt idx="4">
                  <c:v>12</c:v>
                </c:pt>
                <c:pt idx="8">
                  <c:v>12</c:v>
                </c:pt>
                <c:pt idx="11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12</c:v>
                </c:pt>
                <c:pt idx="22">
                  <c:v>12</c:v>
                </c:pt>
                <c:pt idx="29">
                  <c:v>12</c:v>
                </c:pt>
                <c:pt idx="3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8-0EE4-45D1-B896-8FE26259F005}"/>
            </c:ext>
          </c:extLst>
        </c:ser>
        <c:ser>
          <c:idx val="12"/>
          <c:order val="12"/>
          <c:tx>
            <c:strRef>
              <c:f>Feuil1!$N$1</c:f>
              <c:strCache>
                <c:ptCount val="1"/>
                <c:pt idx="0">
                  <c:v>Machine Learning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190500">
                <a:solidFill>
                  <a:schemeClr val="accent1">
                    <a:lumMod val="60000"/>
                    <a:lumOff val="40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Feuil1!$N$2:$N$39</c:f>
              <c:numCache>
                <c:formatCode>General</c:formatCode>
                <c:ptCount val="38"/>
                <c:pt idx="0">
                  <c:v>13</c:v>
                </c:pt>
                <c:pt idx="2">
                  <c:v>13</c:v>
                </c:pt>
                <c:pt idx="6">
                  <c:v>13</c:v>
                </c:pt>
                <c:pt idx="9">
                  <c:v>13</c:v>
                </c:pt>
                <c:pt idx="10">
                  <c:v>13</c:v>
                </c:pt>
                <c:pt idx="12">
                  <c:v>13</c:v>
                </c:pt>
                <c:pt idx="13">
                  <c:v>13</c:v>
                </c:pt>
                <c:pt idx="23">
                  <c:v>13</c:v>
                </c:pt>
                <c:pt idx="24">
                  <c:v>13</c:v>
                </c:pt>
                <c:pt idx="25">
                  <c:v>13</c:v>
                </c:pt>
                <c:pt idx="28">
                  <c:v>13</c:v>
                </c:pt>
                <c:pt idx="31">
                  <c:v>13</c:v>
                </c:pt>
                <c:pt idx="3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9-0EE4-45D1-B896-8FE26259F005}"/>
            </c:ext>
          </c:extLst>
        </c:ser>
        <c:ser>
          <c:idx val="13"/>
          <c:order val="13"/>
          <c:tx>
            <c:strRef>
              <c:f>Feuil1!$O$1</c:f>
              <c:strCache>
                <c:ptCount val="1"/>
                <c:pt idx="0">
                  <c:v>Multi-agent Systems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190500">
                <a:solidFill>
                  <a:schemeClr val="accent2">
                    <a:lumMod val="80000"/>
                    <a:lumOff val="20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Feuil1!$O$2:$O$39</c:f>
              <c:numCache>
                <c:formatCode>General</c:formatCode>
                <c:ptCount val="38"/>
                <c:pt idx="3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0EE4-45D1-B896-8FE26259F005}"/>
            </c:ext>
          </c:extLst>
        </c:ser>
        <c:ser>
          <c:idx val="14"/>
          <c:order val="14"/>
          <c:tx>
            <c:strRef>
              <c:f>Feuil1!$P$1</c:f>
              <c:strCache>
                <c:ptCount val="1"/>
                <c:pt idx="0">
                  <c:v>Natural Language Processing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190500">
                <a:solidFill>
                  <a:schemeClr val="accent3"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Feuil1!$P$2:$P$39</c:f>
              <c:numCache>
                <c:formatCode>General</c:formatCode>
                <c:ptCount val="38"/>
                <c:pt idx="2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B-0EE4-45D1-B896-8FE26259F005}"/>
            </c:ext>
          </c:extLst>
        </c:ser>
        <c:ser>
          <c:idx val="15"/>
          <c:order val="15"/>
          <c:tx>
            <c:strRef>
              <c:f>Feuil1!$Q$1</c:f>
              <c:strCache>
                <c:ptCount val="1"/>
                <c:pt idx="0">
                  <c:v>Robotics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190500">
                <a:solidFill>
                  <a:schemeClr val="accent4">
                    <a:lumMod val="80000"/>
                    <a:lumOff val="20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Feuil1!$Q$2:$Q$39</c:f>
              <c:numCache>
                <c:formatCode>General</c:formatCode>
                <c:ptCount val="38"/>
                <c:pt idx="0">
                  <c:v>16</c:v>
                </c:pt>
                <c:pt idx="1">
                  <c:v>16</c:v>
                </c:pt>
                <c:pt idx="3">
                  <c:v>16</c:v>
                </c:pt>
                <c:pt idx="12">
                  <c:v>16</c:v>
                </c:pt>
                <c:pt idx="23">
                  <c:v>16</c:v>
                </c:pt>
                <c:pt idx="24">
                  <c:v>16</c:v>
                </c:pt>
                <c:pt idx="25">
                  <c:v>16</c:v>
                </c:pt>
                <c:pt idx="33">
                  <c:v>16</c:v>
                </c:pt>
                <c:pt idx="3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C-0EE4-45D1-B896-8FE26259F005}"/>
            </c:ext>
          </c:extLst>
        </c:ser>
        <c:ser>
          <c:idx val="16"/>
          <c:order val="16"/>
          <c:tx>
            <c:strRef>
              <c:f>Feuil1!$R$1</c:f>
              <c:strCache>
                <c:ptCount val="1"/>
                <c:pt idx="0">
                  <c:v>Social Sciences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90500">
                <a:solidFill>
                  <a:schemeClr val="accent5"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Feuil1!$R$2:$R$39</c:f>
              <c:numCache>
                <c:formatCode>General</c:formatCode>
                <c:ptCount val="38"/>
                <c:pt idx="5">
                  <c:v>17</c:v>
                </c:pt>
                <c:pt idx="11">
                  <c:v>17</c:v>
                </c:pt>
                <c:pt idx="13">
                  <c:v>17</c:v>
                </c:pt>
                <c:pt idx="14">
                  <c:v>17</c:v>
                </c:pt>
                <c:pt idx="15">
                  <c:v>17</c:v>
                </c:pt>
                <c:pt idx="16">
                  <c:v>17</c:v>
                </c:pt>
                <c:pt idx="18">
                  <c:v>17</c:v>
                </c:pt>
                <c:pt idx="19">
                  <c:v>17</c:v>
                </c:pt>
                <c:pt idx="20">
                  <c:v>17</c:v>
                </c:pt>
                <c:pt idx="22">
                  <c:v>17</c:v>
                </c:pt>
                <c:pt idx="26">
                  <c:v>17</c:v>
                </c:pt>
                <c:pt idx="3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D-0EE4-45D1-B896-8FE26259F005}"/>
            </c:ext>
          </c:extLst>
        </c:ser>
        <c:ser>
          <c:idx val="17"/>
          <c:order val="17"/>
          <c:tx>
            <c:strRef>
              <c:f>Feuil1!$S$1</c:f>
              <c:strCache>
                <c:ptCount val="1"/>
                <c:pt idx="0">
                  <c:v>Vision and image Recognition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190500">
                <a:solidFill>
                  <a:schemeClr val="accent6">
                    <a:lumMod val="80000"/>
                    <a:lumOff val="20000"/>
                    <a:alpha val="25000"/>
                  </a:schemeClr>
                </a:solidFill>
              </a:ln>
              <a:effectLst/>
            </c:spPr>
          </c:marker>
          <c:cat>
            <c:strRef>
              <c:f>Feuil1!$A$2:$A$39</c:f>
              <c:strCache>
                <c:ptCount val="38"/>
                <c:pt idx="0">
                  <c:v>Ann Nowé</c:v>
                </c:pt>
                <c:pt idx="1">
                  <c:v>Hugues Bersini</c:v>
                </c:pt>
                <c:pt idx="2">
                  <c:v>Tom Lenaerts</c:v>
                </c:pt>
                <c:pt idx="3">
                  <c:v>Bram Vanderborght</c:v>
                </c:pt>
                <c:pt idx="4">
                  <c:v>Mireille Hildebrandt</c:v>
                </c:pt>
                <c:pt idx="5">
                  <c:v>Pieter Balon</c:v>
                </c:pt>
                <c:pt idx="6">
                  <c:v>Adrian Munteanu</c:v>
                </c:pt>
                <c:pt idx="7">
                  <c:v>Nicolas van Zeebroeck</c:v>
                </c:pt>
                <c:pt idx="8">
                  <c:v>Gregory Lewkowicz</c:v>
                </c:pt>
                <c:pt idx="9">
                  <c:v>Emanuele Garone</c:v>
                </c:pt>
                <c:pt idx="10">
                  <c:v>Gianluca Bontempi</c:v>
                </c:pt>
                <c:pt idx="11">
                  <c:v>Gloria González Fuster</c:v>
                </c:pt>
                <c:pt idx="12">
                  <c:v>Andres Cotorruelo</c:v>
                </c:pt>
                <c:pt idx="13">
                  <c:v>Brice Petit</c:v>
                </c:pt>
                <c:pt idx="14">
                  <c:v>Lluc Bono</c:v>
                </c:pt>
                <c:pt idx="15">
                  <c:v>Carl Mörch</c:v>
                </c:pt>
                <c:pt idx="16">
                  <c:v>Julien Gossé</c:v>
                </c:pt>
                <c:pt idx="17">
                  <c:v>Johan Loeckx</c:v>
                </c:pt>
                <c:pt idx="18">
                  <c:v>Rob Heyman</c:v>
                </c:pt>
                <c:pt idx="19">
                  <c:v>David Restrepo Amariles</c:v>
                </c:pt>
                <c:pt idx="20">
                  <c:v>Paul De Hert</c:v>
                </c:pt>
                <c:pt idx="21">
                  <c:v>An Jacobs</c:v>
                </c:pt>
                <c:pt idx="22">
                  <c:v>Jo Pierson</c:v>
                </c:pt>
                <c:pt idx="23">
                  <c:v>Zemerart Asani</c:v>
                </c:pt>
                <c:pt idx="24">
                  <c:v>Denis Steckelmacher</c:v>
                </c:pt>
                <c:pt idx="25">
                  <c:v>Hélène Plisnier</c:v>
                </c:pt>
                <c:pt idx="26">
                  <c:v>Patrick Van der Spiegel</c:v>
                </c:pt>
                <c:pt idx="27">
                  <c:v>Maxime Bollengier</c:v>
                </c:pt>
                <c:pt idx="28">
                  <c:v>Loris Giordano</c:v>
                </c:pt>
                <c:pt idx="29">
                  <c:v>Anastasia Karagianni</c:v>
                </c:pt>
                <c:pt idx="30">
                  <c:v>Julien Baudru</c:v>
                </c:pt>
                <c:pt idx="31">
                  <c:v>Inas Bosch</c:v>
                </c:pt>
                <c:pt idx="32">
                  <c:v>Geoffrey Aerts</c:v>
                </c:pt>
                <c:pt idx="33">
                  <c:v>Michel Joop van der Schoor</c:v>
                </c:pt>
                <c:pt idx="34">
                  <c:v>Axel Hoffmann</c:v>
                </c:pt>
                <c:pt idx="35">
                  <c:v>Guillaume Stordeur</c:v>
                </c:pt>
                <c:pt idx="36">
                  <c:v>Shirley A. Elprama</c:v>
                </c:pt>
                <c:pt idx="37">
                  <c:v>Mathias Hanson</c:v>
                </c:pt>
              </c:strCache>
            </c:strRef>
          </c:cat>
          <c:val>
            <c:numRef>
              <c:f>Feuil1!$S$2:$S$39</c:f>
              <c:numCache>
                <c:formatCode>General</c:formatCode>
                <c:ptCount val="38"/>
                <c:pt idx="3">
                  <c:v>18</c:v>
                </c:pt>
                <c:pt idx="6">
                  <c:v>18</c:v>
                </c:pt>
                <c:pt idx="2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0EE4-45D1-B896-8FE26259F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430047"/>
        <c:axId val="365428127"/>
      </c:radarChart>
      <c:valAx>
        <c:axId val="36542812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5430047"/>
        <c:crosses val="autoZero"/>
        <c:crossBetween val="between"/>
      </c:valAx>
      <c:catAx>
        <c:axId val="36543004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654281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53546776574803145"/>
          <c:y val="0.20685662517759426"/>
          <c:w val="0.44743069225721782"/>
          <c:h val="0.669014873681640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3E6FFB-9050-41AD-8E6B-3F7258B040F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4E641EE-7683-40B2-8979-30316C6D554F}">
      <dgm:prSet phldrT="[Text]"/>
      <dgm:spPr/>
      <dgm:t>
        <a:bodyPr/>
        <a:lstStyle/>
        <a:p>
          <a:r>
            <a:rPr lang="fr-BE" dirty="0">
              <a:solidFill>
                <a:schemeClr val="bg1"/>
              </a:solidFill>
            </a:rPr>
            <a:t>Action</a:t>
          </a:r>
          <a:endParaRPr lang="en-GB" dirty="0">
            <a:solidFill>
              <a:schemeClr val="bg1"/>
            </a:solidFill>
          </a:endParaRPr>
        </a:p>
      </dgm:t>
    </dgm:pt>
    <dgm:pt modelId="{B519FF9D-2995-4A1B-A142-58180E9B2B4D}" type="parTrans" cxnId="{FFF4336D-C604-4A37-B5FD-F10E0CFFD58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3E8F15E-9DB5-42FA-8518-047265FEEA9A}" type="sibTrans" cxnId="{FFF4336D-C604-4A37-B5FD-F10E0CFFD580}">
      <dgm:prSet/>
      <dgm:spPr>
        <a:solidFill>
          <a:schemeClr val="bg1"/>
        </a:solidFill>
      </dgm:spPr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F596085-D1F1-459B-9B56-DA666839225D}">
      <dgm:prSet phldrT="[Text]"/>
      <dgm:spPr/>
      <dgm:t>
        <a:bodyPr/>
        <a:lstStyle/>
        <a:p>
          <a:r>
            <a:rPr lang="fr-BE" dirty="0">
              <a:solidFill>
                <a:schemeClr val="bg1"/>
              </a:solidFill>
            </a:rPr>
            <a:t>Network</a:t>
          </a:r>
          <a:endParaRPr lang="en-GB" dirty="0">
            <a:solidFill>
              <a:schemeClr val="bg1"/>
            </a:solidFill>
          </a:endParaRPr>
        </a:p>
      </dgm:t>
    </dgm:pt>
    <dgm:pt modelId="{513C7EA2-C081-4209-82EE-4A79F137109F}" type="parTrans" cxnId="{245DAA89-6D32-4B7F-9DDC-D6ADE123C0F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6461587-1696-41E5-8817-8C62FC1657FA}" type="sibTrans" cxnId="{245DAA89-6D32-4B7F-9DDC-D6ADE123C0F2}">
      <dgm:prSet/>
      <dgm:spPr>
        <a:solidFill>
          <a:schemeClr val="bg1"/>
        </a:solidFill>
      </dgm:spPr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161B573-ECB0-491E-8335-95DEDF0BD057}">
      <dgm:prSet phldrT="[Text]"/>
      <dgm:spPr/>
      <dgm:t>
        <a:bodyPr/>
        <a:lstStyle/>
        <a:p>
          <a:r>
            <a:rPr lang="fr-BE" dirty="0">
              <a:solidFill>
                <a:schemeClr val="bg1"/>
              </a:solidFill>
            </a:rPr>
            <a:t>Prospection</a:t>
          </a:r>
          <a:endParaRPr lang="en-GB" dirty="0">
            <a:solidFill>
              <a:schemeClr val="bg1"/>
            </a:solidFill>
          </a:endParaRPr>
        </a:p>
      </dgm:t>
    </dgm:pt>
    <dgm:pt modelId="{D73AC14C-E862-49B1-B724-0E13A6A5B2FB}" type="parTrans" cxnId="{2A3B9564-EA64-49DB-B557-B3F8005985D8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D9E4F8D-A422-4C0E-9EF6-8F9F96C3F3AB}" type="sibTrans" cxnId="{2A3B9564-EA64-49DB-B557-B3F8005985D8}">
      <dgm:prSet/>
      <dgm:spPr>
        <a:solidFill>
          <a:schemeClr val="bg1"/>
        </a:solidFill>
      </dgm:spPr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664500E-FD5F-41CF-B3EF-0C625DCB26EB}" type="pres">
      <dgm:prSet presAssocID="{5D3E6FFB-9050-41AD-8E6B-3F7258B040FF}" presName="cycle" presStyleCnt="0">
        <dgm:presLayoutVars>
          <dgm:dir/>
          <dgm:resizeHandles val="exact"/>
        </dgm:presLayoutVars>
      </dgm:prSet>
      <dgm:spPr/>
    </dgm:pt>
    <dgm:pt modelId="{C23CA600-0105-4759-89A2-8BDED794BBE6}" type="pres">
      <dgm:prSet presAssocID="{84E641EE-7683-40B2-8979-30316C6D554F}" presName="dummy" presStyleCnt="0"/>
      <dgm:spPr/>
    </dgm:pt>
    <dgm:pt modelId="{E1220EDA-DC76-41D6-B32E-F64480B63290}" type="pres">
      <dgm:prSet presAssocID="{84E641EE-7683-40B2-8979-30316C6D554F}" presName="node" presStyleLbl="revTx" presStyleIdx="0" presStyleCnt="3">
        <dgm:presLayoutVars>
          <dgm:bulletEnabled val="1"/>
        </dgm:presLayoutVars>
      </dgm:prSet>
      <dgm:spPr/>
    </dgm:pt>
    <dgm:pt modelId="{0B791336-4AB3-4669-814C-F8F2425BB955}" type="pres">
      <dgm:prSet presAssocID="{73E8F15E-9DB5-42FA-8518-047265FEEA9A}" presName="sibTrans" presStyleLbl="node1" presStyleIdx="0" presStyleCnt="3"/>
      <dgm:spPr/>
    </dgm:pt>
    <dgm:pt modelId="{8A0E6D45-525C-4EE7-92E3-1E85855DEF3E}" type="pres">
      <dgm:prSet presAssocID="{8F596085-D1F1-459B-9B56-DA666839225D}" presName="dummy" presStyleCnt="0"/>
      <dgm:spPr/>
    </dgm:pt>
    <dgm:pt modelId="{E5F41055-C99C-4EDE-AC51-FE8A9FE78691}" type="pres">
      <dgm:prSet presAssocID="{8F596085-D1F1-459B-9B56-DA666839225D}" presName="node" presStyleLbl="revTx" presStyleIdx="1" presStyleCnt="3">
        <dgm:presLayoutVars>
          <dgm:bulletEnabled val="1"/>
        </dgm:presLayoutVars>
      </dgm:prSet>
      <dgm:spPr/>
    </dgm:pt>
    <dgm:pt modelId="{D12FA66D-494D-487F-BDF7-244238D27524}" type="pres">
      <dgm:prSet presAssocID="{56461587-1696-41E5-8817-8C62FC1657FA}" presName="sibTrans" presStyleLbl="node1" presStyleIdx="1" presStyleCnt="3"/>
      <dgm:spPr/>
    </dgm:pt>
    <dgm:pt modelId="{050C1DA9-1E5E-4C2A-BEB0-EBE345B402A6}" type="pres">
      <dgm:prSet presAssocID="{0161B573-ECB0-491E-8335-95DEDF0BD057}" presName="dummy" presStyleCnt="0"/>
      <dgm:spPr/>
    </dgm:pt>
    <dgm:pt modelId="{00946B2A-E0B5-47AD-87E5-912AB2A4C7F1}" type="pres">
      <dgm:prSet presAssocID="{0161B573-ECB0-491E-8335-95DEDF0BD057}" presName="node" presStyleLbl="revTx" presStyleIdx="2" presStyleCnt="3">
        <dgm:presLayoutVars>
          <dgm:bulletEnabled val="1"/>
        </dgm:presLayoutVars>
      </dgm:prSet>
      <dgm:spPr/>
    </dgm:pt>
    <dgm:pt modelId="{B353E83C-3ED8-40CB-88F8-95D3C62B7450}" type="pres">
      <dgm:prSet presAssocID="{5D9E4F8D-A422-4C0E-9EF6-8F9F96C3F3AB}" presName="sibTrans" presStyleLbl="node1" presStyleIdx="2" presStyleCnt="3"/>
      <dgm:spPr/>
    </dgm:pt>
  </dgm:ptLst>
  <dgm:cxnLst>
    <dgm:cxn modelId="{87F76B09-33BE-4D3A-BC6A-D613C04406F5}" type="presOf" srcId="{5D9E4F8D-A422-4C0E-9EF6-8F9F96C3F3AB}" destId="{B353E83C-3ED8-40CB-88F8-95D3C62B7450}" srcOrd="0" destOrd="0" presId="urn:microsoft.com/office/officeart/2005/8/layout/cycle1"/>
    <dgm:cxn modelId="{9346EF0F-4B28-446E-946C-08E58DA9ACAE}" type="presOf" srcId="{0161B573-ECB0-491E-8335-95DEDF0BD057}" destId="{00946B2A-E0B5-47AD-87E5-912AB2A4C7F1}" srcOrd="0" destOrd="0" presId="urn:microsoft.com/office/officeart/2005/8/layout/cycle1"/>
    <dgm:cxn modelId="{7E84CE38-DF1E-41E7-9236-D5A195BDFA8C}" type="presOf" srcId="{73E8F15E-9DB5-42FA-8518-047265FEEA9A}" destId="{0B791336-4AB3-4669-814C-F8F2425BB955}" srcOrd="0" destOrd="0" presId="urn:microsoft.com/office/officeart/2005/8/layout/cycle1"/>
    <dgm:cxn modelId="{2A3B9564-EA64-49DB-B557-B3F8005985D8}" srcId="{5D3E6FFB-9050-41AD-8E6B-3F7258B040FF}" destId="{0161B573-ECB0-491E-8335-95DEDF0BD057}" srcOrd="2" destOrd="0" parTransId="{D73AC14C-E862-49B1-B724-0E13A6A5B2FB}" sibTransId="{5D9E4F8D-A422-4C0E-9EF6-8F9F96C3F3AB}"/>
    <dgm:cxn modelId="{19A38645-21B7-4A26-8EDC-20008720405E}" type="presOf" srcId="{8F596085-D1F1-459B-9B56-DA666839225D}" destId="{E5F41055-C99C-4EDE-AC51-FE8A9FE78691}" srcOrd="0" destOrd="0" presId="urn:microsoft.com/office/officeart/2005/8/layout/cycle1"/>
    <dgm:cxn modelId="{FFF4336D-C604-4A37-B5FD-F10E0CFFD580}" srcId="{5D3E6FFB-9050-41AD-8E6B-3F7258B040FF}" destId="{84E641EE-7683-40B2-8979-30316C6D554F}" srcOrd="0" destOrd="0" parTransId="{B519FF9D-2995-4A1B-A142-58180E9B2B4D}" sibTransId="{73E8F15E-9DB5-42FA-8518-047265FEEA9A}"/>
    <dgm:cxn modelId="{DB88197B-947E-4078-907E-ACBA2C7880A1}" type="presOf" srcId="{5D3E6FFB-9050-41AD-8E6B-3F7258B040FF}" destId="{0664500E-FD5F-41CF-B3EF-0C625DCB26EB}" srcOrd="0" destOrd="0" presId="urn:microsoft.com/office/officeart/2005/8/layout/cycle1"/>
    <dgm:cxn modelId="{A2B39C81-F766-4610-A073-492E3811F1B4}" type="presOf" srcId="{84E641EE-7683-40B2-8979-30316C6D554F}" destId="{E1220EDA-DC76-41D6-B32E-F64480B63290}" srcOrd="0" destOrd="0" presId="urn:microsoft.com/office/officeart/2005/8/layout/cycle1"/>
    <dgm:cxn modelId="{245DAA89-6D32-4B7F-9DDC-D6ADE123C0F2}" srcId="{5D3E6FFB-9050-41AD-8E6B-3F7258B040FF}" destId="{8F596085-D1F1-459B-9B56-DA666839225D}" srcOrd="1" destOrd="0" parTransId="{513C7EA2-C081-4209-82EE-4A79F137109F}" sibTransId="{56461587-1696-41E5-8817-8C62FC1657FA}"/>
    <dgm:cxn modelId="{FED3CCBE-00AA-4B70-8B56-DDCE21C14E98}" type="presOf" srcId="{56461587-1696-41E5-8817-8C62FC1657FA}" destId="{D12FA66D-494D-487F-BDF7-244238D27524}" srcOrd="0" destOrd="0" presId="urn:microsoft.com/office/officeart/2005/8/layout/cycle1"/>
    <dgm:cxn modelId="{FC7A2903-93FB-435D-9190-8E5AB134B8DC}" type="presParOf" srcId="{0664500E-FD5F-41CF-B3EF-0C625DCB26EB}" destId="{C23CA600-0105-4759-89A2-8BDED794BBE6}" srcOrd="0" destOrd="0" presId="urn:microsoft.com/office/officeart/2005/8/layout/cycle1"/>
    <dgm:cxn modelId="{9B135EDC-A814-401E-B981-0C75FE40C716}" type="presParOf" srcId="{0664500E-FD5F-41CF-B3EF-0C625DCB26EB}" destId="{E1220EDA-DC76-41D6-B32E-F64480B63290}" srcOrd="1" destOrd="0" presId="urn:microsoft.com/office/officeart/2005/8/layout/cycle1"/>
    <dgm:cxn modelId="{880E903D-C245-4C64-8BFB-7AD88E0F0D95}" type="presParOf" srcId="{0664500E-FD5F-41CF-B3EF-0C625DCB26EB}" destId="{0B791336-4AB3-4669-814C-F8F2425BB955}" srcOrd="2" destOrd="0" presId="urn:microsoft.com/office/officeart/2005/8/layout/cycle1"/>
    <dgm:cxn modelId="{9850E674-EC27-491E-A201-9C79EB724FB9}" type="presParOf" srcId="{0664500E-FD5F-41CF-B3EF-0C625DCB26EB}" destId="{8A0E6D45-525C-4EE7-92E3-1E85855DEF3E}" srcOrd="3" destOrd="0" presId="urn:microsoft.com/office/officeart/2005/8/layout/cycle1"/>
    <dgm:cxn modelId="{CAAA7149-A4FD-4D74-AEA3-28B358C61DC6}" type="presParOf" srcId="{0664500E-FD5F-41CF-B3EF-0C625DCB26EB}" destId="{E5F41055-C99C-4EDE-AC51-FE8A9FE78691}" srcOrd="4" destOrd="0" presId="urn:microsoft.com/office/officeart/2005/8/layout/cycle1"/>
    <dgm:cxn modelId="{016881B6-4D02-4622-ABD5-F6A93BAAE374}" type="presParOf" srcId="{0664500E-FD5F-41CF-B3EF-0C625DCB26EB}" destId="{D12FA66D-494D-487F-BDF7-244238D27524}" srcOrd="5" destOrd="0" presId="urn:microsoft.com/office/officeart/2005/8/layout/cycle1"/>
    <dgm:cxn modelId="{8FBF190C-BF4C-43A4-82F2-C5D8E3B9084A}" type="presParOf" srcId="{0664500E-FD5F-41CF-B3EF-0C625DCB26EB}" destId="{050C1DA9-1E5E-4C2A-BEB0-EBE345B402A6}" srcOrd="6" destOrd="0" presId="urn:microsoft.com/office/officeart/2005/8/layout/cycle1"/>
    <dgm:cxn modelId="{CF711D55-942A-445A-996A-1C42EA6DDEFF}" type="presParOf" srcId="{0664500E-FD5F-41CF-B3EF-0C625DCB26EB}" destId="{00946B2A-E0B5-47AD-87E5-912AB2A4C7F1}" srcOrd="7" destOrd="0" presId="urn:microsoft.com/office/officeart/2005/8/layout/cycle1"/>
    <dgm:cxn modelId="{223A3C79-7842-497E-A746-C9F5B3DE1243}" type="presParOf" srcId="{0664500E-FD5F-41CF-B3EF-0C625DCB26EB}" destId="{B353E83C-3ED8-40CB-88F8-95D3C62B745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20EDA-DC76-41D6-B32E-F64480B63290}">
      <dsp:nvSpPr>
        <dsp:cNvPr id="0" name=""/>
        <dsp:cNvSpPr/>
      </dsp:nvSpPr>
      <dsp:spPr>
        <a:xfrm>
          <a:off x="1382962" y="116065"/>
          <a:ext cx="593895" cy="593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>
              <a:solidFill>
                <a:schemeClr val="bg1"/>
              </a:solidFill>
            </a:rPr>
            <a:t>Action</a:t>
          </a:r>
          <a:endParaRPr lang="en-GB" sz="900" kern="1200" dirty="0">
            <a:solidFill>
              <a:schemeClr val="bg1"/>
            </a:solidFill>
          </a:endParaRPr>
        </a:p>
      </dsp:txBody>
      <dsp:txXfrm>
        <a:off x="1382962" y="116065"/>
        <a:ext cx="593895" cy="593895"/>
      </dsp:txXfrm>
    </dsp:sp>
    <dsp:sp modelId="{0B791336-4AB3-4669-814C-F8F2425BB955}">
      <dsp:nvSpPr>
        <dsp:cNvPr id="0" name=""/>
        <dsp:cNvSpPr/>
      </dsp:nvSpPr>
      <dsp:spPr>
        <a:xfrm>
          <a:off x="479172" y="-566"/>
          <a:ext cx="1403400" cy="1403400"/>
        </a:xfrm>
        <a:prstGeom prst="circularArrow">
          <a:avLst>
            <a:gd name="adj1" fmla="val 8252"/>
            <a:gd name="adj2" fmla="val 576426"/>
            <a:gd name="adj3" fmla="val 2962443"/>
            <a:gd name="adj4" fmla="val 52669"/>
            <a:gd name="adj5" fmla="val 9627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41055-C99C-4EDE-AC51-FE8A9FE78691}">
      <dsp:nvSpPr>
        <dsp:cNvPr id="0" name=""/>
        <dsp:cNvSpPr/>
      </dsp:nvSpPr>
      <dsp:spPr>
        <a:xfrm>
          <a:off x="883924" y="980425"/>
          <a:ext cx="593895" cy="593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>
              <a:solidFill>
                <a:schemeClr val="bg1"/>
              </a:solidFill>
            </a:rPr>
            <a:t>Network</a:t>
          </a:r>
          <a:endParaRPr lang="en-GB" sz="900" kern="1200" dirty="0">
            <a:solidFill>
              <a:schemeClr val="bg1"/>
            </a:solidFill>
          </a:endParaRPr>
        </a:p>
      </dsp:txBody>
      <dsp:txXfrm>
        <a:off x="883924" y="980425"/>
        <a:ext cx="593895" cy="593895"/>
      </dsp:txXfrm>
    </dsp:sp>
    <dsp:sp modelId="{D12FA66D-494D-487F-BDF7-244238D27524}">
      <dsp:nvSpPr>
        <dsp:cNvPr id="0" name=""/>
        <dsp:cNvSpPr/>
      </dsp:nvSpPr>
      <dsp:spPr>
        <a:xfrm>
          <a:off x="479172" y="-566"/>
          <a:ext cx="1403400" cy="1403400"/>
        </a:xfrm>
        <a:prstGeom prst="circularArrow">
          <a:avLst>
            <a:gd name="adj1" fmla="val 8252"/>
            <a:gd name="adj2" fmla="val 576426"/>
            <a:gd name="adj3" fmla="val 10170906"/>
            <a:gd name="adj4" fmla="val 7261131"/>
            <a:gd name="adj5" fmla="val 9627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46B2A-E0B5-47AD-87E5-912AB2A4C7F1}">
      <dsp:nvSpPr>
        <dsp:cNvPr id="0" name=""/>
        <dsp:cNvSpPr/>
      </dsp:nvSpPr>
      <dsp:spPr>
        <a:xfrm>
          <a:off x="384886" y="116065"/>
          <a:ext cx="593895" cy="593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>
              <a:solidFill>
                <a:schemeClr val="bg1"/>
              </a:solidFill>
            </a:rPr>
            <a:t>Prospection</a:t>
          </a:r>
          <a:endParaRPr lang="en-GB" sz="900" kern="1200" dirty="0">
            <a:solidFill>
              <a:schemeClr val="bg1"/>
            </a:solidFill>
          </a:endParaRPr>
        </a:p>
      </dsp:txBody>
      <dsp:txXfrm>
        <a:off x="384886" y="116065"/>
        <a:ext cx="593895" cy="593895"/>
      </dsp:txXfrm>
    </dsp:sp>
    <dsp:sp modelId="{B353E83C-3ED8-40CB-88F8-95D3C62B7450}">
      <dsp:nvSpPr>
        <dsp:cNvPr id="0" name=""/>
        <dsp:cNvSpPr/>
      </dsp:nvSpPr>
      <dsp:spPr>
        <a:xfrm>
          <a:off x="479172" y="-566"/>
          <a:ext cx="1403400" cy="1403400"/>
        </a:xfrm>
        <a:prstGeom prst="circularArrow">
          <a:avLst>
            <a:gd name="adj1" fmla="val 8252"/>
            <a:gd name="adj2" fmla="val 576426"/>
            <a:gd name="adj3" fmla="val 16855402"/>
            <a:gd name="adj4" fmla="val 14968172"/>
            <a:gd name="adj5" fmla="val 9627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>
              <a:latin typeface="Gill Sans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A0F75-67D2-C34D-B6F7-4632EFFE19BA}" type="datetimeFigureOut">
              <a:rPr lang="en-US" smtClean="0">
                <a:latin typeface="Gill Sans MT"/>
              </a:rPr>
              <a:pPr/>
              <a:t>4/3/2026</a:t>
            </a:fld>
            <a:endParaRPr lang="fr-BE" dirty="0"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814F4-1FAC-2744-8867-39D627286C22}" type="slidenum">
              <a:rPr lang="fr-BE" smtClean="0">
                <a:latin typeface="Gill Sans MT"/>
              </a:rPr>
              <a:pPr/>
              <a:t>‹#›</a:t>
            </a:fld>
            <a:endParaRPr lang="fr-B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795109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Gill Sans M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Gill Sans M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50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Gill Sans M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Gill Sans MT"/>
              </a:defRPr>
            </a:lvl1pPr>
          </a:lstStyle>
          <a:p>
            <a:fld id="{2F3B691A-BABD-284E-A0A8-004E0D35C8F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3646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B691A-BABD-284E-A0A8-004E0D35C8F4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6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B691A-BABD-284E-A0A8-004E0D35C8F4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71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B691A-BABD-284E-A0A8-004E0D35C8F4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12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BA7B1-5711-D87E-4B45-2BC34BA8D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37453-4B51-05BC-492D-4D4D0BF7E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DD0C45-D8FD-5BEC-76D2-F2389434A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3A9D9-8449-FA4A-FA96-C0698D252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FADD2-B3CB-4A47-9666-CE81F1F7FC9A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2943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D9BFA-EF0E-4A56-8E1A-48D3C6B3330D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307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D9BFA-EF0E-4A56-8E1A-48D3C6B3330D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0859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FADD2-B3CB-4A47-9666-CE81F1F7FC9A}" type="slidenum">
              <a:rPr lang="en-BE" smtClean="0"/>
              <a:t>41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25756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l">
              <a:buFont typeface="Arial" panose="020B0604020202020204" pitchFamily="34" charset="0"/>
              <a:buNone/>
            </a:pPr>
            <a:endParaRPr lang="fr-BE" b="0" i="0">
              <a:solidFill>
                <a:srgbClr val="D1D5DB"/>
              </a:solidFill>
              <a:effectLst/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FADD2-B3CB-4A47-9666-CE81F1F7FC9A}" type="slidenum">
              <a:rPr lang="en-BE" smtClean="0"/>
              <a:t>42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95955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B691A-BABD-284E-A0A8-004E0D35C8F4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02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52D32B-C328-0746-B41D-D7BC35211E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5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C63FC-BF60-744A-A420-9C21A31164D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59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27D60-7C22-1744-A91D-46087B079EF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682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A1781-122A-C841-B002-56222CC232C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372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0BF7C-3C18-2C44-9902-368C557B39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551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2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8946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98C4-B8F2-284F-B5DB-4ABB9C70E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526DD-5CD9-4B44-B217-F55940E91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06889-1A8C-3E43-BF60-B66F1852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FF2A0-221B-2D49-A249-775D67F6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C8238-F2F4-7B42-8DBB-A09108D5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13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567C-D0C5-564B-9AD0-FE3C4C6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4803"/>
            <a:ext cx="78867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7B651-16D8-9548-9B6F-0A306EBF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19754"/>
            <a:ext cx="7886700" cy="34572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8B327-3E46-E243-8163-56F1C19D0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70E5C-F8B8-AF4D-BFCD-36AD33EA9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53547-0BD3-DA46-9C81-8DF9B77E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1319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2F02-21E6-794C-8D1B-5D35F89B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3ED-8AEA-5F41-B991-49E211FE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BA6EE-8043-CF41-99F7-15198ADF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93CC1-C93A-AE49-B5E3-F5577DD9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156A2-26F1-A04D-8936-FB16CADA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642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2C26-BF60-D349-A9F9-7F74ED1B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57A14-D305-7144-8F0B-6888619D4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465937"/>
            <a:ext cx="3886200" cy="37110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25DC1-248B-D54E-8A8A-B38AED58B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465937"/>
            <a:ext cx="3886200" cy="37110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0B76D-2504-F94A-BCBA-C39C7248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23BF1-7771-554B-ADDF-66FE3CA3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E360B-1D4D-5042-A207-DE1129E8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8691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CF16-E316-0948-B9C6-388A17E7E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20D65-087B-254F-BC5E-0E8C8EBC0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E35A3-0122-6F49-9326-7A25272C4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5E2334-4EAA-F84F-890D-56C65BC45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DE6F7-933B-A642-8A13-E3CE0E374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716BB-E575-A944-B037-276A24B7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BD80D-5DC0-8F48-93C5-D8D29613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B3A030-59F7-1448-8ACB-8CD2580E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092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8A2DF-3230-C140-A3AF-736EA874535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508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937A-D4E3-AA49-8A74-FB915E89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10E7E-3A86-994A-8CB9-E1C66BBA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B07DA-E1F1-2D44-8267-9906E8A6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545D5-81C5-BF41-9F2F-DC6D8B9F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7909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5C0F6C-6A9C-D743-931F-F4CA2B73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18A95-7CF6-9D46-A921-3632EC7B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7BB07-963D-6F44-B716-751BD47F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7477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C341-01C1-E344-A148-A89FCF3C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C73E1-B38D-2F42-AF7C-59DC35A6F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29AB2-4815-E347-AD23-D19827621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782BF-23D8-9F43-BF9A-3C4E011C7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D6B22-2092-3148-84FD-67CE99D1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CCB53-04C1-7A48-8BA1-9EDFA1B6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3441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CA67-871E-B14C-919B-C6758BA6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2C893-60FB-454E-9F93-513449235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4684A-84AF-4448-97F6-7F5EBE363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27309-477F-3B4C-BEB8-FC98AC3D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EB40D-4475-554C-BF32-3D88F4BD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D53D2-EF43-784A-96FE-F31BBF98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2665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0E3D-D660-CD42-BB97-88F6F734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A56F9-6FB4-0F42-97BF-8578484C3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88AE4-45B9-7443-980A-6FA57B466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D0EE7-4C39-0C4E-ADC2-A0C58AE9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4EAA6-549A-AC47-9FFC-46748E4E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366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DE9B1-88A9-9047-BE23-75C1C1BF8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63EC1-9C3E-A744-83A9-31C562D7A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940ED-299F-2044-9A17-76741296E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43F78-BD25-1D43-94E5-268AF427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9C205-57FC-764E-9A60-AC218D8E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9915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945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41468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337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180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A64A2-9873-3346-A9FE-1251F077090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924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5975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3945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6301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solidFill>
                  <a:srgbClr val="637052"/>
                </a:solidFill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solidFill>
                  <a:srgbClr val="637052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solidFill>
                <a:srgbClr val="637052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313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3547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7202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4871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2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566112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67EA8-8614-00C9-96A7-D4913FAD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F1AE7B-E969-A863-4BDB-910C382DC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53" y="1484313"/>
            <a:ext cx="2713832" cy="47164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25CA1700-3EED-B14A-EA4F-134CA8F63AC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215084" y="1484313"/>
            <a:ext cx="2713832" cy="47164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CF88583B-B226-675F-7A0A-7B42C86E26C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043216" y="1484313"/>
            <a:ext cx="2713832" cy="47164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AAC96DE-8CFF-91E6-F974-28D5A29DC41A}"/>
              </a:ext>
            </a:extLst>
          </p:cNvPr>
          <p:cNvCxnSpPr>
            <a:cxnSpLocks/>
          </p:cNvCxnSpPr>
          <p:nvPr userDrawn="1"/>
        </p:nvCxnSpPr>
        <p:spPr>
          <a:xfrm>
            <a:off x="-211238" y="1377142"/>
            <a:ext cx="9566476" cy="0"/>
          </a:xfrm>
          <a:prstGeom prst="line">
            <a:avLst/>
          </a:prstGeom>
          <a:ln w="3175" cap="rnd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91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2AE57-2CEE-D142-B3F8-059BEE89930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2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EC1B5-983C-904A-A954-BA4D6CC16F5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9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DFCAC-C6EF-F447-9E8A-6C8CFB32F2B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1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AA1F2-35C8-A848-8ED4-C95C2D921CE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42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13EF7-EB02-D440-B6C1-BA880D1645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3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20C8C-604B-2D46-88F6-D6D0830D785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61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53336"/>
            <a:ext cx="1905000" cy="25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latin typeface="Gill Sans MT"/>
                <a:ea typeface="+mn-ea"/>
              </a:defRPr>
            </a:lvl1pPr>
          </a:lstStyle>
          <a:p>
            <a:pPr>
              <a:defRPr/>
            </a:pPr>
            <a:r>
              <a:rPr lang="en-BE"/>
              <a:t>2025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336"/>
            <a:ext cx="2895600" cy="25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0">
                <a:latin typeface="Gill Sans MT"/>
                <a:ea typeface="+mn-ea"/>
              </a:defRPr>
            </a:lvl1pPr>
          </a:lstStyle>
          <a:p>
            <a:pPr>
              <a:defRPr/>
            </a:pPr>
            <a:r>
              <a:rPr lang="en-GB"/>
              <a:t>Brias 2025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336"/>
            <a:ext cx="1905000" cy="25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0">
                <a:latin typeface="Gill Sans MT"/>
              </a:defRPr>
            </a:lvl1pPr>
          </a:lstStyle>
          <a:p>
            <a:fld id="{562A2BA5-BCE7-B948-8686-034DDDFEF5D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logo3lp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816" y="42672"/>
            <a:ext cx="1624584" cy="490728"/>
          </a:xfrm>
          <a:prstGeom prst="rect">
            <a:avLst/>
          </a:prstGeom>
        </p:spPr>
      </p:pic>
      <p:pic>
        <p:nvPicPr>
          <p:cNvPr id="8" name="Picture 7" descr="code_center_home.gif"/>
          <p:cNvPicPr>
            <a:picLocks noChangeAspect="1"/>
          </p:cNvPicPr>
          <p:nvPr/>
        </p:nvPicPr>
        <p:blipFill>
          <a:blip r:embed="rId17" cstate="print"/>
          <a:srcRect l="25714" r="25714"/>
          <a:stretch>
            <a:fillRect/>
          </a:stretch>
        </p:blipFill>
        <p:spPr>
          <a:xfrm>
            <a:off x="7848600" y="28406"/>
            <a:ext cx="1295400" cy="5049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0617263-EE5F-8640-9105-8797AC4098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03BF7F-3769-904C-9215-727C64F15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037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BE44C-809F-DA47-962C-0E5ADDC6F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555631"/>
            <a:ext cx="7886700" cy="362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2235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b="0">
              <a:latin typeface="Calibri" panose="020F0502020204030204"/>
              <a:ea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47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sciencemag.org/content/363/6423/130" TargetMode="Externa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microsoft.com/office/2007/relationships/hdphoto" Target="../media/hdphoto1.wdp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1.svg"/><Relationship Id="rId5" Type="http://schemas.openxmlformats.org/officeDocument/2006/relationships/image" Target="../media/image80.svg"/><Relationship Id="rId4" Type="http://schemas.openxmlformats.org/officeDocument/2006/relationships/image" Target="../media/image7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D32B-C328-0746-B41D-D7BC35211E40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688" r="22167" b="4131"/>
          <a:stretch/>
        </p:blipFill>
        <p:spPr>
          <a:xfrm>
            <a:off x="1043608" y="3140967"/>
            <a:ext cx="3262080" cy="29742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38EB9-84CA-FA59-F360-CEDB41832ED6}"/>
              </a:ext>
            </a:extLst>
          </p:cNvPr>
          <p:cNvSpPr/>
          <p:nvPr/>
        </p:nvSpPr>
        <p:spPr>
          <a:xfrm>
            <a:off x="827584" y="1245587"/>
            <a:ext cx="6692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Algocracy,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FARI and smart cities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A91AB-46CC-135E-E293-AE09AFB269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36" t="20768" r="50910" b="9888"/>
          <a:stretch>
            <a:fillRect/>
          </a:stretch>
        </p:blipFill>
        <p:spPr>
          <a:xfrm>
            <a:off x="5220072" y="2926598"/>
            <a:ext cx="2376264" cy="35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64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075414"/>
            <a:ext cx="6693416" cy="730733"/>
          </a:xfrm>
        </p:spPr>
        <p:txBody>
          <a:bodyPr>
            <a:normAutofit/>
          </a:bodyPr>
          <a:lstStyle/>
          <a:p>
            <a:r>
              <a:rPr lang="fr-BE" sz="2400" dirty="0"/>
              <a:t>FRENCH </a:t>
            </a:r>
            <a:r>
              <a:rPr lang="fr-BE" sz="2400" dirty="0" err="1"/>
              <a:t>ParcourSUP</a:t>
            </a:r>
            <a:r>
              <a:rPr lang="fr-BE" sz="2400" dirty="0"/>
              <a:t> or </a:t>
            </a:r>
            <a:r>
              <a:rPr lang="fr-BE" sz="2400" dirty="0" err="1"/>
              <a:t>Belgium</a:t>
            </a:r>
            <a:r>
              <a:rPr lang="fr-BE" sz="2400" dirty="0"/>
              <a:t> </a:t>
            </a:r>
            <a:r>
              <a:rPr lang="fr-BE" sz="2400" dirty="0" err="1"/>
              <a:t>Decret</a:t>
            </a:r>
            <a:r>
              <a:rPr lang="fr-BE" sz="2400" dirty="0"/>
              <a:t> Inscription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Brias 2025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81" t="5535" r="1775" b="8380"/>
          <a:stretch/>
        </p:blipFill>
        <p:spPr>
          <a:xfrm>
            <a:off x="1364876" y="1784583"/>
            <a:ext cx="4763436" cy="3509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3086" y="2962560"/>
            <a:ext cx="3777793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stable marriage </a:t>
            </a:r>
          </a:p>
          <a:p>
            <a:pPr algn="ctr"/>
            <a:r>
              <a:rPr lang="en-US" sz="2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 </a:t>
            </a:r>
          </a:p>
          <a:p>
            <a:pPr algn="ctr"/>
            <a:r>
              <a:rPr lang="en-US" sz="2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Gale-Shapley algorithm</a:t>
            </a:r>
          </a:p>
          <a:p>
            <a:pPr algn="ctr"/>
            <a:r>
              <a:rPr lang="fr-B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match</a:t>
            </a:r>
          </a:p>
          <a:p>
            <a:pPr algn="ctr"/>
            <a:r>
              <a:rPr lang="fr-BE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fr-BE" sz="2400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tudents</a:t>
            </a:r>
            <a:r>
              <a:rPr lang="fr-BE" sz="2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</a:t>
            </a:r>
            <a:r>
              <a:rPr lang="fr-BE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fr-BE" sz="2400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niversities</a:t>
            </a:r>
            <a:endParaRPr lang="en-US" sz="24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FCAC-C6EF-F447-9E8A-6C8CFB32F2B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84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BE" dirty="0"/>
            </a:br>
            <a:br>
              <a:rPr lang="fr-BE" dirty="0"/>
            </a:br>
            <a:r>
              <a:rPr lang="fr-BE" sz="3000" dirty="0" err="1"/>
              <a:t>Three</a:t>
            </a:r>
            <a:r>
              <a:rPr lang="fr-BE" sz="3000" dirty="0"/>
              <a:t> groups of </a:t>
            </a:r>
            <a:r>
              <a:rPr lang="fr-BE" sz="3000" dirty="0" err="1"/>
              <a:t>developpers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  <a:p>
            <a:r>
              <a:rPr lang="fr-BE" sz="2400" dirty="0"/>
              <a:t>1. </a:t>
            </a:r>
            <a:r>
              <a:rPr lang="en-US" sz="2400" dirty="0"/>
              <a:t>Experts in algorithmic, in law, and in the domain in question in a </a:t>
            </a:r>
            <a:r>
              <a:rPr lang="en-US" sz="2400" dirty="0" err="1"/>
              <a:t>github</a:t>
            </a:r>
            <a:r>
              <a:rPr lang="en-US" sz="2400" dirty="0"/>
              <a:t> way</a:t>
            </a:r>
          </a:p>
          <a:p>
            <a:r>
              <a:rPr lang="en-US" sz="2400" dirty="0"/>
              <a:t>2. Citizens randomly selected among those who are interested</a:t>
            </a:r>
          </a:p>
          <a:p>
            <a:r>
              <a:rPr lang="en-US" sz="2400" dirty="0"/>
              <a:t>3. Politicians elected for this specific domain of interest to resolve ideological conflicts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Brias 2025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A2DF-3230-C140-A3AF-736EA874535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Brias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1" y="2143125"/>
            <a:ext cx="6472238" cy="25717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A1F2-35C8-A848-8ED4-C95C2D921CE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0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A1F2-35C8-A848-8ED4-C95C2D921CEA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30589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02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Brias 2025</a:t>
            </a:r>
            <a:endParaRPr lang="fr-B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108" t="12531" r="40358" b="4531"/>
          <a:stretch/>
        </p:blipFill>
        <p:spPr>
          <a:xfrm>
            <a:off x="1108755" y="1442967"/>
            <a:ext cx="3348372" cy="41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2790206"/>
            <a:ext cx="4831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100" dirty="0">
                <a:solidFill>
                  <a:srgbClr val="FF0000"/>
                </a:solidFill>
              </a:rPr>
              <a:t>THE CITICOD PROJECT</a:t>
            </a:r>
          </a:p>
          <a:p>
            <a:r>
              <a:rPr lang="fr-BE" sz="2100" dirty="0">
                <a:solidFill>
                  <a:srgbClr val="FF0000"/>
                </a:solidFill>
              </a:rPr>
              <a:t>FOR THE « DECRET INSCRIPTION »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A1F2-35C8-A848-8ED4-C95C2D921CEA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06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1919957"/>
            <a:ext cx="7772400" cy="1362075"/>
          </a:xfrm>
        </p:spPr>
        <p:txBody>
          <a:bodyPr/>
          <a:lstStyle/>
          <a:p>
            <a:r>
              <a:rPr lang="fr-BE" dirty="0" err="1"/>
              <a:t>fari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837" t="18425" r="29248" b="43661"/>
          <a:stretch/>
        </p:blipFill>
        <p:spPr>
          <a:xfrm>
            <a:off x="1437420" y="3417844"/>
            <a:ext cx="6518956" cy="296348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27584" y="4293096"/>
            <a:ext cx="7772400" cy="15001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A1F2-35C8-A848-8ED4-C95C2D921CEA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975" t="21666" r="18338" b="21666"/>
          <a:stretch/>
        </p:blipFill>
        <p:spPr>
          <a:xfrm>
            <a:off x="3203848" y="908720"/>
            <a:ext cx="496855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8632A-A685-58B0-1EE6-F0A82067E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7B9F5F6-2FB2-2947-55F0-6B1981784C7D}"/>
              </a:ext>
            </a:extLst>
          </p:cNvPr>
          <p:cNvSpPr txBox="1"/>
          <p:nvPr/>
        </p:nvSpPr>
        <p:spPr>
          <a:xfrm>
            <a:off x="4255837" y="2229794"/>
            <a:ext cx="4570293" cy="191590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nl-BE" sz="1500" dirty="0">
                <a:solidFill>
                  <a:srgbClr val="0C4094"/>
                </a:solidFill>
                <a:cs typeface="Calibri"/>
              </a:rPr>
              <a:t>The FARI Test and Experience Center (600m2)</a:t>
            </a:r>
            <a:endParaRPr lang="nl-BE" sz="1500" dirty="0">
              <a:solidFill>
                <a:srgbClr val="7F7F7F"/>
              </a:solidFill>
              <a:latin typeface="Helvetica" panose="020B0604020202020204" pitchFamily="34" charset="0"/>
              <a:cs typeface="Helvetica"/>
            </a:endParaRPr>
          </a:p>
          <a:p>
            <a:r>
              <a:rPr lang="nl-BE" sz="1500" dirty="0">
                <a:solidFill>
                  <a:srgbClr val="7F7F7F"/>
                </a:solidFill>
                <a:latin typeface="Helvetica"/>
                <a:cs typeface="Helvetica"/>
              </a:rPr>
              <a:t>
A place where +15 demonstrations on AI, data, robotics and ethics showcase these technologies and their potential impact.</a:t>
            </a:r>
          </a:p>
          <a:p>
            <a:r>
              <a:rPr lang="nl-BE" sz="1500" dirty="0">
                <a:solidFill>
                  <a:srgbClr val="7F7F7F"/>
                </a:solidFill>
                <a:latin typeface="Helvetica"/>
                <a:cs typeface="Helvetica"/>
              </a:rPr>
              <a:t>In this space, events are organized to meet private, public, civic and scientific actors.</a:t>
            </a:r>
          </a:p>
          <a:p>
            <a:endParaRPr lang="nl-BE" sz="1500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3299D1-9733-8B48-9480-4807BC6A5A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9" y="1955868"/>
            <a:ext cx="2288339" cy="1489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A05FAC-C01D-5D14-179A-1CA056B4E6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71" y="1758819"/>
            <a:ext cx="1396630" cy="941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12D84F-9CDC-D7EF-78F3-F1230CD553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70" y="2914797"/>
            <a:ext cx="1396629" cy="1028407"/>
          </a:xfrm>
          <a:prstGeom prst="rect">
            <a:avLst/>
          </a:prstGeom>
        </p:spPr>
      </p:pic>
      <p:pic>
        <p:nvPicPr>
          <p:cNvPr id="1026" name="Picture 2" descr="Reconfigurable displays - Barco">
            <a:extLst>
              <a:ext uri="{FF2B5EF4-FFF2-40B4-BE49-F238E27FC236}">
                <a16:creationId xmlns:a16="http://schemas.microsoft.com/office/drawing/2014/main" id="{1545C273-A1B9-0817-A284-13D519F8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7" y="3821147"/>
            <a:ext cx="2777375" cy="17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56FE3C7-6C74-8C74-89D5-7D402D896877}"/>
              </a:ext>
            </a:extLst>
          </p:cNvPr>
          <p:cNvSpPr txBox="1">
            <a:spLocks/>
          </p:cNvSpPr>
          <p:nvPr/>
        </p:nvSpPr>
        <p:spPr>
          <a:xfrm>
            <a:off x="386954" y="1131094"/>
            <a:ext cx="8370093" cy="675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dirty="0"/>
              <a:t>Key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45540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3D6663F2-0549-374A-8FC0-5B618A6DE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11389"/>
            <a:ext cx="2306216" cy="399744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74F0F7-9F28-8648-BCF4-668A727B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135" y="1969866"/>
            <a:ext cx="2298528" cy="39974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EDF29D1-6677-0942-BA4D-16C9F2F844EA}"/>
              </a:ext>
            </a:extLst>
          </p:cNvPr>
          <p:cNvSpPr/>
          <p:nvPr/>
        </p:nvSpPr>
        <p:spPr>
          <a:xfrm>
            <a:off x="3191805" y="2799879"/>
            <a:ext cx="2700000" cy="2700000"/>
          </a:xfrm>
          <a:prstGeom prst="ellipse">
            <a:avLst/>
          </a:prstGeom>
          <a:noFill/>
          <a:ln w="38100">
            <a:solidFill>
              <a:schemeClr val="bg1"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BE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4994C1-1897-7B43-92B6-ED8C941E6D3C}"/>
              </a:ext>
            </a:extLst>
          </p:cNvPr>
          <p:cNvSpPr/>
          <p:nvPr/>
        </p:nvSpPr>
        <p:spPr>
          <a:xfrm>
            <a:off x="3611077" y="3219151"/>
            <a:ext cx="1861457" cy="1861457"/>
          </a:xfrm>
          <a:prstGeom prst="ellipse">
            <a:avLst/>
          </a:prstGeom>
          <a:noFill/>
          <a:ln w="38100">
            <a:solidFill>
              <a:schemeClr val="bg1"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BE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308FBFD-EF95-614A-89AD-C49C57B0A2FE}"/>
              </a:ext>
            </a:extLst>
          </p:cNvPr>
          <p:cNvSpPr/>
          <p:nvPr/>
        </p:nvSpPr>
        <p:spPr>
          <a:xfrm>
            <a:off x="2889010" y="3222649"/>
            <a:ext cx="3357905" cy="217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prstClr val="white"/>
                </a:solidFill>
                <a:latin typeface="Helvetica" pitchFamily="2" charset="0"/>
              </a:rPr>
              <a:t>Health &amp; Wellbeing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DFAE3DC-5958-FD4B-9E46-1D6F7C27B5F2}"/>
              </a:ext>
            </a:extLst>
          </p:cNvPr>
          <p:cNvSpPr/>
          <p:nvPr/>
        </p:nvSpPr>
        <p:spPr>
          <a:xfrm>
            <a:off x="2889010" y="3595529"/>
            <a:ext cx="3357905" cy="217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prstClr val="white"/>
                </a:solidFill>
                <a:latin typeface="Helvetica" pitchFamily="2" charset="0"/>
              </a:rPr>
              <a:t>Energy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73D07F4-1738-4E44-A157-5B130FAE203F}"/>
              </a:ext>
            </a:extLst>
          </p:cNvPr>
          <p:cNvSpPr/>
          <p:nvPr/>
        </p:nvSpPr>
        <p:spPr>
          <a:xfrm>
            <a:off x="2889010" y="4014722"/>
            <a:ext cx="3357905" cy="217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prstClr val="white"/>
                </a:solidFill>
                <a:latin typeface="Helvetica" pitchFamily="2" charset="0"/>
              </a:rPr>
              <a:t>Mobility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6E85E41-3FB0-E24B-8AF3-155D095419EC}"/>
              </a:ext>
            </a:extLst>
          </p:cNvPr>
          <p:cNvSpPr/>
          <p:nvPr/>
        </p:nvSpPr>
        <p:spPr>
          <a:xfrm>
            <a:off x="2889010" y="4430480"/>
            <a:ext cx="3357905" cy="217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prstClr val="white"/>
                </a:solidFill>
                <a:latin typeface="Helvetica" pitchFamily="2" charset="0"/>
              </a:rPr>
              <a:t>Media / Democracy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1021288-FE43-EA4C-A866-461E824822CD}"/>
              </a:ext>
            </a:extLst>
          </p:cNvPr>
          <p:cNvSpPr/>
          <p:nvPr/>
        </p:nvSpPr>
        <p:spPr>
          <a:xfrm>
            <a:off x="2889010" y="4849751"/>
            <a:ext cx="3357905" cy="217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prstClr val="white"/>
                </a:solidFill>
                <a:latin typeface="Helvetica" pitchFamily="2" charset="0"/>
              </a:rPr>
              <a:t>Public Sector &amp; Administration (Gov)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9EB96838-6E36-5441-A952-43D9AF1DE93E}"/>
              </a:ext>
            </a:extLst>
          </p:cNvPr>
          <p:cNvSpPr/>
          <p:nvPr/>
        </p:nvSpPr>
        <p:spPr>
          <a:xfrm rot="18673355">
            <a:off x="2295970" y="2811997"/>
            <a:ext cx="1186080" cy="1291790"/>
          </a:xfrm>
          <a:prstGeom prst="downArrow">
            <a:avLst/>
          </a:prstGeom>
          <a:gradFill>
            <a:gsLst>
              <a:gs pos="20000">
                <a:srgbClr val="00DCBE"/>
              </a:gs>
              <a:gs pos="81000">
                <a:srgbClr val="00DCBE">
                  <a:alpha val="40000"/>
                </a:srgbClr>
              </a:gs>
            </a:gsLst>
            <a:lin ang="13800000" scaled="0"/>
          </a:gra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Helvetica" pitchFamily="2" charset="0"/>
              </a:rPr>
              <a:t>G</a:t>
            </a:r>
            <a:r>
              <a:rPr lang="en-BE" sz="1200" dirty="0">
                <a:solidFill>
                  <a:prstClr val="white"/>
                </a:solidFill>
                <a:latin typeface="Helvetica" pitchFamily="2" charset="0"/>
              </a:rPr>
              <a:t>reen deal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2AC680B-995C-834C-A5BF-8B1430FD0F31}"/>
              </a:ext>
            </a:extLst>
          </p:cNvPr>
          <p:cNvSpPr/>
          <p:nvPr/>
        </p:nvSpPr>
        <p:spPr>
          <a:xfrm rot="3210718">
            <a:off x="5522995" y="2794239"/>
            <a:ext cx="1343210" cy="1291790"/>
          </a:xfrm>
          <a:prstGeom prst="downArrow">
            <a:avLst/>
          </a:prstGeom>
          <a:gradFill>
            <a:gsLst>
              <a:gs pos="20000">
                <a:srgbClr val="EA3E90"/>
              </a:gs>
              <a:gs pos="81000">
                <a:srgbClr val="EA3E90">
                  <a:alpha val="40000"/>
                </a:srgbClr>
              </a:gs>
            </a:gsLst>
            <a:lin ang="15000000" scaled="0"/>
          </a:gra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200" dirty="0">
                <a:solidFill>
                  <a:prstClr val="white"/>
                </a:solidFill>
                <a:latin typeface="Helvetica" pitchFamily="2" charset="0"/>
              </a:rPr>
              <a:t>Ethical AI</a:t>
            </a:r>
            <a:endParaRPr lang="en-BE" sz="1200" dirty="0">
              <a:solidFill>
                <a:prstClr val="white"/>
              </a:solidFill>
              <a:latin typeface="Helvetica" pitchFamily="2" charset="0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8A2CA2-16CC-9447-93AD-999ADCFD6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530" y="2011389"/>
            <a:ext cx="1921847" cy="39974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64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76265" y="1559102"/>
            <a:ext cx="7290054" cy="1124712"/>
          </a:xfrm>
        </p:spPr>
        <p:txBody>
          <a:bodyPr>
            <a:normAutofit/>
          </a:bodyPr>
          <a:lstStyle/>
          <a:p>
            <a:r>
              <a:rPr lang="fr-BE" sz="1800" dirty="0">
                <a:solidFill>
                  <a:schemeClr val="accent6"/>
                </a:solidFill>
              </a:rPr>
              <a:t>The </a:t>
            </a:r>
            <a:r>
              <a:rPr lang="fr-BE" sz="1800" dirty="0" err="1">
                <a:solidFill>
                  <a:schemeClr val="accent6"/>
                </a:solidFill>
              </a:rPr>
              <a:t>Covid</a:t>
            </a:r>
            <a:r>
              <a:rPr lang="fr-BE" sz="1800" dirty="0">
                <a:solidFill>
                  <a:schemeClr val="accent6"/>
                </a:solidFill>
              </a:rPr>
              <a:t> </a:t>
            </a:r>
            <a:r>
              <a:rPr lang="fr-BE" sz="1800" dirty="0" err="1">
                <a:solidFill>
                  <a:schemeClr val="accent6"/>
                </a:solidFill>
              </a:rPr>
              <a:t>crisis</a:t>
            </a:r>
            <a:r>
              <a:rPr lang="fr-BE" sz="1800" dirty="0">
                <a:solidFill>
                  <a:schemeClr val="accent6"/>
                </a:solidFill>
              </a:rPr>
              <a:t> and possible software assistance: The exemple of contact </a:t>
            </a:r>
            <a:r>
              <a:rPr lang="fr-BE" sz="1800" dirty="0" err="1">
                <a:solidFill>
                  <a:schemeClr val="accent6"/>
                </a:solidFill>
              </a:rPr>
              <a:t>tracing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590" y="2957742"/>
            <a:ext cx="2638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transparency</a:t>
            </a:r>
            <a:endParaRPr lang="fr-BE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efficiency</a:t>
            </a:r>
            <a:endParaRPr lang="fr-BE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citizen</a:t>
            </a: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partecipation</a:t>
            </a:r>
            <a:endParaRPr lang="fr-BE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agility</a:t>
            </a:r>
            <a:endParaRPr lang="fr-BE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adhesion</a:t>
            </a: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success</a:t>
            </a:r>
            <a:endParaRPr lang="en-US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31" y="2615392"/>
            <a:ext cx="2111873" cy="1187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460" y="3993227"/>
            <a:ext cx="2549068" cy="139204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8574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1680" y="1923230"/>
            <a:ext cx="57815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</a:rPr>
              <a:t>Contact tracing apps were imagined and developed by technology companies 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</a:rPr>
              <a:t>with little input from public health experts or the public the apps are designed to serve.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</a:rPr>
              <a:t>When tech companies impose technologies in domains 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</a:rPr>
              <a:t>they do not understand, they </a:t>
            </a: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  <a:hlinkClick r:id="rId2"/>
              </a:rPr>
              <a:t>often fail</a:t>
            </a:r>
            <a:endParaRPr lang="en-US" sz="1500" b="0" dirty="0">
              <a:solidFill>
                <a:srgbClr val="70AD47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484" y="3675114"/>
            <a:ext cx="77518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</a:rPr>
              <a:t>If contact tracing apps continue to fall short on adoption 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</a:rPr>
              <a:t>as the surge of cases increases, now is perhaps the time for big tech 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</a:rPr>
              <a:t>to remember that they need to listen to the public health experts these apps attempt to replace, 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>
                <a:solidFill>
                  <a:srgbClr val="70AD47"/>
                </a:solidFill>
                <a:latin typeface="Calibri" panose="020F0502020204030204"/>
                <a:ea typeface="+mn-ea"/>
              </a:rPr>
              <a:t>and the public that has failed to adopt this new technology.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endParaRPr lang="en-US" sz="15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831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9D47B-1D09-A81B-975E-A407F2F6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8C3AB-E6C8-926B-995B-29A0A608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C3167-C900-7ACF-238A-D06F7BC2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A1F2-35C8-A848-8ED4-C95C2D921CEA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055DB-BFE7-0B85-06A8-BBA75C6DD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25" t="14721" r="31888" b="9680"/>
          <a:stretch>
            <a:fillRect/>
          </a:stretch>
        </p:blipFill>
        <p:spPr>
          <a:xfrm>
            <a:off x="899592" y="1196752"/>
            <a:ext cx="2058229" cy="2520280"/>
          </a:xfrm>
          <a:prstGeom prst="rect">
            <a:avLst/>
          </a:prstGeom>
        </p:spPr>
      </p:pic>
      <p:pic>
        <p:nvPicPr>
          <p:cNvPr id="8" name="Picture 7" descr="A cover of a book&#10;&#10;AI-generated content may be incorrect.">
            <a:extLst>
              <a:ext uri="{FF2B5EF4-FFF2-40B4-BE49-F238E27FC236}">
                <a16:creationId xmlns:a16="http://schemas.microsoft.com/office/drawing/2014/main" id="{41FAFD42-1AD9-CC6B-9DB9-418F477215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80728"/>
            <a:ext cx="2114099" cy="3166492"/>
          </a:xfrm>
          <a:prstGeom prst="rect">
            <a:avLst/>
          </a:prstGeom>
        </p:spPr>
      </p:pic>
      <p:pic>
        <p:nvPicPr>
          <p:cNvPr id="9" name="Picture 8" descr="A book cover of two people&#10;&#10;AI-generated content may be incorrect.">
            <a:extLst>
              <a:ext uri="{FF2B5EF4-FFF2-40B4-BE49-F238E27FC236}">
                <a16:creationId xmlns:a16="http://schemas.microsoft.com/office/drawing/2014/main" id="{EC26B06C-BD19-9B02-BD31-7472D1B0CD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84784"/>
            <a:ext cx="1960127" cy="2866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DF589-F554-DA5F-0731-E6062494B2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588" t="23540" r="45275" b="12168"/>
          <a:stretch>
            <a:fillRect/>
          </a:stretch>
        </p:blipFill>
        <p:spPr>
          <a:xfrm>
            <a:off x="2215798" y="3970722"/>
            <a:ext cx="1800200" cy="24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21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02743" y="471883"/>
            <a:ext cx="7543800" cy="551119"/>
          </a:xfrm>
        </p:spPr>
        <p:txBody>
          <a:bodyPr>
            <a:normAutofit/>
          </a:bodyPr>
          <a:lstStyle/>
          <a:p>
            <a:r>
              <a:rPr lang="fr-BE" sz="1800" dirty="0">
                <a:solidFill>
                  <a:schemeClr val="accent6"/>
                </a:solidFill>
              </a:rPr>
              <a:t>The </a:t>
            </a:r>
            <a:r>
              <a:rPr lang="fr-BE" sz="1800" dirty="0" err="1">
                <a:solidFill>
                  <a:schemeClr val="accent6"/>
                </a:solidFill>
              </a:rPr>
              <a:t>existing</a:t>
            </a:r>
            <a:r>
              <a:rPr lang="fr-BE" sz="1800" dirty="0">
                <a:solidFill>
                  <a:schemeClr val="accent6"/>
                </a:solidFill>
              </a:rPr>
              <a:t> FARI </a:t>
            </a:r>
            <a:r>
              <a:rPr lang="fr-BE" sz="1800" dirty="0" err="1">
                <a:solidFill>
                  <a:schemeClr val="accent6"/>
                </a:solidFill>
              </a:rPr>
              <a:t>developments</a:t>
            </a:r>
            <a:r>
              <a:rPr lang="fr-BE" sz="1800" dirty="0">
                <a:solidFill>
                  <a:schemeClr val="accent6"/>
                </a:solidFill>
              </a:rPr>
              <a:t> for Brussels Vaccination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33461" y="292281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37163"/>
            <a:ext cx="2561990" cy="340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33460" y="5172000"/>
            <a:ext cx="266740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>
              <a:defRPr/>
            </a:pPr>
            <a:r>
              <a:rPr lang="fr-BE" altLang="en-US" sz="900" b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endParaRPr lang="fr-BE" altLang="en-US" sz="1350" b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1028" name="Picture 108460867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59" y="1023018"/>
            <a:ext cx="4705046" cy="279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59" y="3929082"/>
            <a:ext cx="489259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4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4" y="2412694"/>
            <a:ext cx="4365440" cy="261926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868214" y="2231449"/>
            <a:ext cx="1605146" cy="2704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4714" y="1670098"/>
            <a:ext cx="33150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50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Correlation</a:t>
            </a:r>
            <a:r>
              <a:rPr lang="fr-BE" sz="1500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fr-BE" sz="150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unemployment</a:t>
            </a:r>
            <a:r>
              <a:rPr lang="fr-BE" sz="1500" dirty="0">
                <a:solidFill>
                  <a:srgbClr val="FF0000"/>
                </a:solidFill>
                <a:latin typeface="Calibri" panose="020F0502020204030204"/>
                <a:ea typeface="+mn-ea"/>
              </a:rPr>
              <a:t>-vaccination</a:t>
            </a:r>
            <a:endParaRPr lang="en-US" sz="150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0012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74" y="1100969"/>
            <a:ext cx="5968441" cy="4334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32" y="2228850"/>
            <a:ext cx="3765113" cy="197668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5467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6818" y="1262534"/>
            <a:ext cx="6410885" cy="712601"/>
          </a:xfrm>
        </p:spPr>
        <p:txBody>
          <a:bodyPr>
            <a:normAutofit/>
          </a:bodyPr>
          <a:lstStyle/>
          <a:p>
            <a:r>
              <a:rPr lang="fr-BE" sz="1800" dirty="0">
                <a:solidFill>
                  <a:schemeClr val="accent6"/>
                </a:solidFill>
              </a:rPr>
              <a:t>A new vaccination </a:t>
            </a:r>
            <a:r>
              <a:rPr lang="fr-BE" sz="1800" dirty="0" err="1">
                <a:solidFill>
                  <a:schemeClr val="accent6"/>
                </a:solidFill>
              </a:rPr>
              <a:t>strategy</a:t>
            </a:r>
            <a:r>
              <a:rPr lang="fr-BE" sz="1800" dirty="0">
                <a:solidFill>
                  <a:schemeClr val="accent6"/>
                </a:solidFill>
              </a:rPr>
              <a:t>: </a:t>
            </a:r>
            <a:r>
              <a:rPr lang="fr-BE" sz="1800" dirty="0" err="1">
                <a:solidFill>
                  <a:schemeClr val="accent6"/>
                </a:solidFill>
              </a:rPr>
              <a:t>Matching</a:t>
            </a:r>
            <a:r>
              <a:rPr lang="fr-BE" sz="1800" dirty="0">
                <a:solidFill>
                  <a:schemeClr val="accent6"/>
                </a:solidFill>
              </a:rPr>
              <a:t> </a:t>
            </a:r>
            <a:r>
              <a:rPr lang="fr-BE" sz="1800" dirty="0" err="1">
                <a:solidFill>
                  <a:schemeClr val="accent6"/>
                </a:solidFill>
              </a:rPr>
              <a:t>between</a:t>
            </a:r>
            <a:r>
              <a:rPr lang="fr-BE" sz="1800" dirty="0">
                <a:solidFill>
                  <a:schemeClr val="accent6"/>
                </a:solidFill>
              </a:rPr>
              <a:t> the patients and the </a:t>
            </a:r>
            <a:r>
              <a:rPr lang="fr-BE" sz="1800" dirty="0" err="1">
                <a:solidFill>
                  <a:schemeClr val="accent6"/>
                </a:solidFill>
              </a:rPr>
              <a:t>testing</a:t>
            </a:r>
            <a:r>
              <a:rPr lang="fr-BE" sz="1800" dirty="0">
                <a:solidFill>
                  <a:schemeClr val="accent6"/>
                </a:solidFill>
              </a:rPr>
              <a:t>/vaccination center</a:t>
            </a: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3" name="image8.png"/>
          <p:cNvPicPr/>
          <p:nvPr/>
        </p:nvPicPr>
        <p:blipFill>
          <a:blip r:embed="rId2"/>
          <a:srcRect l="7475" t="11170" r="28405" b="1861"/>
          <a:stretch>
            <a:fillRect/>
          </a:stretch>
        </p:blipFill>
        <p:spPr>
          <a:xfrm>
            <a:off x="761140" y="2050834"/>
            <a:ext cx="4208849" cy="3328715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37" y="1975135"/>
            <a:ext cx="2857500" cy="1907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15" y="4001857"/>
            <a:ext cx="2532611" cy="14245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5868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C38E5-7436-604D-8AF3-97D7B510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36" y="2560577"/>
            <a:ext cx="2949178" cy="1200150"/>
          </a:xfrm>
        </p:spPr>
        <p:txBody>
          <a:bodyPr/>
          <a:lstStyle/>
          <a:p>
            <a:r>
              <a:rPr lang="en-BE" dirty="0">
                <a:solidFill>
                  <a:schemeClr val="accent2"/>
                </a:solidFill>
              </a:rPr>
              <a:t>Other potential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77C5A-1F69-8E4D-81AA-13073912F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2007518"/>
            <a:ext cx="4629150" cy="3655219"/>
          </a:xfrm>
        </p:spPr>
        <p:txBody>
          <a:bodyPr>
            <a:normAutofit/>
          </a:bodyPr>
          <a:lstStyle/>
          <a:p>
            <a:r>
              <a:rPr lang="en-BE" sz="1800" dirty="0"/>
              <a:t>In mobility as a service</a:t>
            </a:r>
          </a:p>
          <a:p>
            <a:endParaRPr lang="en-BE" sz="1800" dirty="0"/>
          </a:p>
          <a:p>
            <a:r>
              <a:rPr lang="en-BE" sz="1800" dirty="0"/>
              <a:t>To help local administrations in charge of employment</a:t>
            </a:r>
          </a:p>
          <a:p>
            <a:endParaRPr lang="en-BE" sz="1800" dirty="0"/>
          </a:p>
          <a:p>
            <a:r>
              <a:rPr lang="en-BE" sz="1800" dirty="0"/>
              <a:t>Consulting citizens to implicate them in the design of AI systems</a:t>
            </a:r>
          </a:p>
          <a:p>
            <a:endParaRPr lang="en-BE" sz="1800" dirty="0"/>
          </a:p>
          <a:p>
            <a:endParaRPr lang="en-BE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8031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7"/>
          <p:cNvSpPr/>
          <p:nvPr/>
        </p:nvSpPr>
        <p:spPr>
          <a:xfrm>
            <a:off x="1371600" y="1817370"/>
            <a:ext cx="6629400" cy="3540443"/>
          </a:xfrm>
          <a:prstGeom prst="rect">
            <a:avLst/>
          </a:prstGeom>
          <a:solidFill>
            <a:srgbClr val="3570A5"/>
          </a:solidFill>
          <a:ln w="12700">
            <a:solidFill>
              <a:srgbClr val="42719B"/>
            </a:solidFill>
            <a:miter/>
          </a:ln>
        </p:spPr>
        <p:txBody>
          <a:bodyPr lIns="25717" rIns="25717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pPr>
            <a:endParaRPr sz="1350" b="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4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840" y="5016335"/>
            <a:ext cx="302509" cy="302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19" y="1527740"/>
            <a:ext cx="6557963" cy="385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345" y="2285175"/>
            <a:ext cx="1318952" cy="2344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662" y="2285175"/>
            <a:ext cx="1318953" cy="2344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6"/>
          <a:srcRect b="14144"/>
          <a:stretch>
            <a:fillRect/>
          </a:stretch>
        </p:blipFill>
        <p:spPr>
          <a:xfrm>
            <a:off x="3897408" y="2279541"/>
            <a:ext cx="1335433" cy="235402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899556" y="1098720"/>
            <a:ext cx="3020699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0" dirty="0">
                <a:ln w="0"/>
                <a:solidFill>
                  <a:srgbClr val="70AD4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+mn-ea"/>
              </a:rPr>
              <a:t>Mobility as a Service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Brias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7918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" t="8849" r="1862" b="9814"/>
          <a:stretch/>
        </p:blipFill>
        <p:spPr>
          <a:xfrm>
            <a:off x="287893" y="1212544"/>
            <a:ext cx="8643038" cy="40321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102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C51ADA29-22BC-BF25-C160-0F94501E6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Calibri Light" panose="020F0302020204030204" pitchFamily="34" charset="0"/>
              </a:rPr>
              <a:t>Retrofit homes with smart electricity meter</a:t>
            </a:r>
            <a:endParaRPr lang="en-US" altLang="en-US"/>
          </a:p>
        </p:txBody>
      </p:sp>
      <p:pic>
        <p:nvPicPr>
          <p:cNvPr id="59395" name="Picture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5464A154-D366-22D1-F848-1ECCC3CADC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916832"/>
            <a:ext cx="2190750" cy="3841750"/>
          </a:xfrm>
        </p:spPr>
      </p:pic>
      <p:pic>
        <p:nvPicPr>
          <p:cNvPr id="59396" name="Picture 5" descr="Text&#10;&#10;Description automatically generated">
            <a:extLst>
              <a:ext uri="{FF2B5EF4-FFF2-40B4-BE49-F238E27FC236}">
                <a16:creationId xmlns:a16="http://schemas.microsoft.com/office/drawing/2014/main" id="{619E511D-97AA-7D96-9FFF-A147F498C9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426" y="2163763"/>
            <a:ext cx="3925887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Footer Placeholder 1">
            <a:extLst>
              <a:ext uri="{FF2B5EF4-FFF2-40B4-BE49-F238E27FC236}">
                <a16:creationId xmlns:a16="http://schemas.microsoft.com/office/drawing/2014/main" id="{E6ADB7EE-8CDB-9C61-2021-93EE377C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BE" sz="1400"/>
              <a:t>Friday 22/3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375A5-A3EF-3AFD-B25D-6086BF02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2024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0ED58A-F4D7-A97E-22E1-10775471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A2DF-3230-C140-A3AF-736EA8745357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D6A85E-CDA6-D13D-79C6-59D995A2A1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58" y="3799065"/>
            <a:ext cx="3625654" cy="278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09B2B05B-1DFB-8AAF-906B-C5E74AE5B549}"/>
              </a:ext>
            </a:extLst>
          </p:cNvPr>
          <p:cNvSpPr/>
          <p:nvPr/>
        </p:nvSpPr>
        <p:spPr>
          <a:xfrm rot="18900000">
            <a:off x="2770235" y="2044259"/>
            <a:ext cx="1758270" cy="3810661"/>
          </a:xfrm>
          <a:prstGeom prst="ellipse">
            <a:avLst/>
          </a:prstGeom>
          <a:solidFill>
            <a:schemeClr val="accent4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25894D2-28C3-5696-F639-246662EA2B2C}"/>
              </a:ext>
            </a:extLst>
          </p:cNvPr>
          <p:cNvSpPr/>
          <p:nvPr/>
        </p:nvSpPr>
        <p:spPr>
          <a:xfrm rot="18900000">
            <a:off x="3714695" y="1534380"/>
            <a:ext cx="1758270" cy="3810661"/>
          </a:xfrm>
          <a:prstGeom prst="ellipse">
            <a:avLst/>
          </a:prstGeom>
          <a:solidFill>
            <a:schemeClr val="accent4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DE908E4-AF16-1CCD-2B65-B3ADD7A5DC5E}"/>
              </a:ext>
            </a:extLst>
          </p:cNvPr>
          <p:cNvSpPr/>
          <p:nvPr/>
        </p:nvSpPr>
        <p:spPr>
          <a:xfrm rot="2700000">
            <a:off x="4709397" y="2044259"/>
            <a:ext cx="1758269" cy="3810662"/>
          </a:xfrm>
          <a:prstGeom prst="ellipse">
            <a:avLst/>
          </a:prstGeom>
          <a:solidFill>
            <a:schemeClr val="accent4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A4EC702-E306-A9AA-E480-CBB93194EBB5}"/>
              </a:ext>
            </a:extLst>
          </p:cNvPr>
          <p:cNvSpPr/>
          <p:nvPr/>
        </p:nvSpPr>
        <p:spPr>
          <a:xfrm rot="2700000">
            <a:off x="3739817" y="1534381"/>
            <a:ext cx="1758269" cy="3810662"/>
          </a:xfrm>
          <a:prstGeom prst="ellipse">
            <a:avLst/>
          </a:prstGeom>
          <a:solidFill>
            <a:schemeClr val="accent4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6BD1A3-CDFF-FFDF-8DA3-3014E6D73051}"/>
              </a:ext>
            </a:extLst>
          </p:cNvPr>
          <p:cNvSpPr txBox="1">
            <a:spLocks noChangeAspect="1"/>
          </p:cNvSpPr>
          <p:nvPr/>
        </p:nvSpPr>
        <p:spPr>
          <a:xfrm>
            <a:off x="2365650" y="298332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/>
              <a:t>Public </a:t>
            </a:r>
          </a:p>
          <a:p>
            <a:r>
              <a:rPr lang="fr-BE"/>
              <a:t>institutions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0C9CEA-47D2-46D2-3176-EF1F28F542D8}"/>
              </a:ext>
            </a:extLst>
          </p:cNvPr>
          <p:cNvSpPr txBox="1">
            <a:spLocks noChangeAspect="1"/>
          </p:cNvSpPr>
          <p:nvPr/>
        </p:nvSpPr>
        <p:spPr>
          <a:xfrm>
            <a:off x="3362025" y="236105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err="1"/>
              <a:t>Industry</a:t>
            </a:r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C6F14F-8935-7539-5B13-F0A6C1CCD5E8}"/>
              </a:ext>
            </a:extLst>
          </p:cNvPr>
          <p:cNvSpPr txBox="1">
            <a:spLocks noChangeAspect="1"/>
          </p:cNvSpPr>
          <p:nvPr/>
        </p:nvSpPr>
        <p:spPr>
          <a:xfrm>
            <a:off x="5050163" y="2389936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err="1"/>
              <a:t>Research</a:t>
            </a:r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B6D5C1-CF75-89CB-AF74-05B00B8F48D1}"/>
              </a:ext>
            </a:extLst>
          </p:cNvPr>
          <p:cNvSpPr txBox="1">
            <a:spLocks noChangeAspect="1"/>
          </p:cNvSpPr>
          <p:nvPr/>
        </p:nvSpPr>
        <p:spPr>
          <a:xfrm>
            <a:off x="6024991" y="2983328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/>
              <a:t>Civil Society</a:t>
            </a: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BE1923B1-8837-6420-D547-11C01CE200FC}"/>
              </a:ext>
            </a:extLst>
          </p:cNvPr>
          <p:cNvSpPr/>
          <p:nvPr/>
        </p:nvSpPr>
        <p:spPr>
          <a:xfrm rot="18900000">
            <a:off x="4288359" y="3862053"/>
            <a:ext cx="661185" cy="661185"/>
          </a:xfrm>
          <a:custGeom>
            <a:avLst/>
            <a:gdLst>
              <a:gd name="connsiteX0" fmla="*/ 1027144 w 1027144"/>
              <a:gd name="connsiteY0" fmla="*/ 0 h 1027144"/>
              <a:gd name="connsiteX1" fmla="*/ 1019825 w 1027144"/>
              <a:gd name="connsiteY1" fmla="*/ 61697 h 1027144"/>
              <a:gd name="connsiteX2" fmla="*/ 847980 w 1027144"/>
              <a:gd name="connsiteY2" fmla="*/ 836425 h 1027144"/>
              <a:gd name="connsiteX3" fmla="*/ 782176 w 1027144"/>
              <a:gd name="connsiteY3" fmla="*/ 1027144 h 1027144"/>
              <a:gd name="connsiteX4" fmla="*/ 744134 w 1027144"/>
              <a:gd name="connsiteY4" fmla="*/ 1024465 h 1027144"/>
              <a:gd name="connsiteX5" fmla="*/ 188528 w 1027144"/>
              <a:gd name="connsiteY5" fmla="*/ 944886 h 1027144"/>
              <a:gd name="connsiteX6" fmla="*/ 101584 w 1027144"/>
              <a:gd name="connsiteY6" fmla="*/ 925561 h 1027144"/>
              <a:gd name="connsiteX7" fmla="*/ 82258 w 1027144"/>
              <a:gd name="connsiteY7" fmla="*/ 838615 h 1027144"/>
              <a:gd name="connsiteX8" fmla="*/ 2679 w 1027144"/>
              <a:gd name="connsiteY8" fmla="*/ 283009 h 1027144"/>
              <a:gd name="connsiteX9" fmla="*/ 0 w 1027144"/>
              <a:gd name="connsiteY9" fmla="*/ 244968 h 1027144"/>
              <a:gd name="connsiteX10" fmla="*/ 190718 w 1027144"/>
              <a:gd name="connsiteY10" fmla="*/ 179164 h 1027144"/>
              <a:gd name="connsiteX11" fmla="*/ 965446 w 1027144"/>
              <a:gd name="connsiteY11" fmla="*/ 7319 h 1027144"/>
              <a:gd name="connsiteX12" fmla="*/ 1027144 w 1027144"/>
              <a:gd name="connsiteY12" fmla="*/ 0 h 102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7144" h="1027144">
                <a:moveTo>
                  <a:pt x="1027144" y="0"/>
                </a:moveTo>
                <a:lnTo>
                  <a:pt x="1019825" y="61697"/>
                </a:lnTo>
                <a:cubicBezTo>
                  <a:pt x="979921" y="339748"/>
                  <a:pt x="921609" y="600222"/>
                  <a:pt x="847980" y="836425"/>
                </a:cubicBezTo>
                <a:lnTo>
                  <a:pt x="782176" y="1027144"/>
                </a:lnTo>
                <a:lnTo>
                  <a:pt x="744134" y="1024465"/>
                </a:lnTo>
                <a:cubicBezTo>
                  <a:pt x="551450" y="1006273"/>
                  <a:pt x="365587" y="979441"/>
                  <a:pt x="188528" y="944886"/>
                </a:cubicBezTo>
                <a:lnTo>
                  <a:pt x="101584" y="925561"/>
                </a:lnTo>
                <a:lnTo>
                  <a:pt x="82258" y="838615"/>
                </a:lnTo>
                <a:cubicBezTo>
                  <a:pt x="47703" y="661556"/>
                  <a:pt x="20872" y="475692"/>
                  <a:pt x="2679" y="283009"/>
                </a:cubicBezTo>
                <a:lnTo>
                  <a:pt x="0" y="244968"/>
                </a:lnTo>
                <a:lnTo>
                  <a:pt x="190718" y="179164"/>
                </a:lnTo>
                <a:cubicBezTo>
                  <a:pt x="426920" y="105534"/>
                  <a:pt x="687395" y="47223"/>
                  <a:pt x="965446" y="7319"/>
                </a:cubicBezTo>
                <a:lnTo>
                  <a:pt x="10271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8CBBC5A-C0F8-32FD-481B-308A1236FD55}"/>
              </a:ext>
            </a:extLst>
          </p:cNvPr>
          <p:cNvSpPr txBox="1">
            <a:spLocks noChangeAspect="1"/>
          </p:cNvSpPr>
          <p:nvPr/>
        </p:nvSpPr>
        <p:spPr>
          <a:xfrm>
            <a:off x="4257177" y="4111770"/>
            <a:ext cx="73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>
                <a:solidFill>
                  <a:schemeClr val="bg1"/>
                </a:solidFill>
              </a:rPr>
              <a:t>FARI</a:t>
            </a:r>
          </a:p>
        </p:txBody>
      </p:sp>
      <p:sp>
        <p:nvSpPr>
          <p:cNvPr id="41" name="Titre 40">
            <a:extLst>
              <a:ext uri="{FF2B5EF4-FFF2-40B4-BE49-F238E27FC236}">
                <a16:creationId xmlns:a16="http://schemas.microsoft.com/office/drawing/2014/main" id="{1B0CC10E-DE37-95A0-334F-9A8BE9F2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Bridge </a:t>
            </a:r>
            <a:r>
              <a:rPr lang="fr-BE" err="1"/>
              <a:t>between</a:t>
            </a:r>
            <a:r>
              <a:rPr lang="fr-BE"/>
              <a:t> public institutions, </a:t>
            </a:r>
            <a:r>
              <a:rPr lang="fr-BE" err="1"/>
              <a:t>industry</a:t>
            </a:r>
            <a:r>
              <a:rPr lang="fr-BE"/>
              <a:t>, </a:t>
            </a:r>
            <a:r>
              <a:rPr lang="fr-BE" err="1"/>
              <a:t>research</a:t>
            </a:r>
            <a:r>
              <a:rPr lang="fr-BE"/>
              <a:t> and </a:t>
            </a:r>
            <a:r>
              <a:rPr lang="fr-BE" err="1"/>
              <a:t>citizens</a:t>
            </a:r>
            <a:endParaRPr lang="fr-BE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33E763C-209D-8AF4-AA49-640045EF9BD6}"/>
              </a:ext>
            </a:extLst>
          </p:cNvPr>
          <p:cNvGrpSpPr/>
          <p:nvPr/>
        </p:nvGrpSpPr>
        <p:grpSpPr>
          <a:xfrm>
            <a:off x="2410078" y="2624078"/>
            <a:ext cx="398145" cy="360159"/>
            <a:chOff x="1742440" y="3146908"/>
            <a:chExt cx="530860" cy="48021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E60DF37D-0910-80ED-DC8F-9A8CACEBBDAC}"/>
                </a:ext>
              </a:extLst>
            </p:cNvPr>
            <p:cNvCxnSpPr>
              <a:cxnSpLocks/>
            </p:cNvCxnSpPr>
            <p:nvPr/>
          </p:nvCxnSpPr>
          <p:spPr>
            <a:xfrm>
              <a:off x="1742440" y="3627120"/>
              <a:ext cx="53086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A92D451-E017-D8A9-7197-3FF4DCCA286D}"/>
                </a:ext>
              </a:extLst>
            </p:cNvPr>
            <p:cNvCxnSpPr>
              <a:cxnSpLocks/>
            </p:cNvCxnSpPr>
            <p:nvPr/>
          </p:nvCxnSpPr>
          <p:spPr>
            <a:xfrm>
              <a:off x="1802130" y="3601720"/>
              <a:ext cx="4114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3C425FF6-09A8-5789-2765-5BD092A2FEEB}"/>
                </a:ext>
              </a:extLst>
            </p:cNvPr>
            <p:cNvGrpSpPr/>
            <p:nvPr/>
          </p:nvGrpSpPr>
          <p:grpSpPr>
            <a:xfrm>
              <a:off x="1833563" y="3327400"/>
              <a:ext cx="348615" cy="233680"/>
              <a:chOff x="1828800" y="3327400"/>
              <a:chExt cx="348615" cy="233680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31883CB0-7707-37B8-FB2E-C8160CEFA0CC}"/>
                  </a:ext>
                </a:extLst>
              </p:cNvPr>
              <p:cNvGrpSpPr/>
              <p:nvPr/>
            </p:nvGrpSpPr>
            <p:grpSpPr>
              <a:xfrm>
                <a:off x="1828800" y="3327400"/>
                <a:ext cx="22860" cy="233680"/>
                <a:chOff x="1828800" y="3327400"/>
                <a:chExt cx="22860" cy="233680"/>
              </a:xfrm>
            </p:grpSpPr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0E385A6A-E4A5-8273-3348-A20A31E633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28800" y="3327400"/>
                  <a:ext cx="0" cy="233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8DC2F036-E887-25AA-F1BF-4D57F1BB6D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51660" y="3327400"/>
                  <a:ext cx="0" cy="233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CC8EE538-DD2F-2ED0-E8FF-136B4116B3A6}"/>
                  </a:ext>
                </a:extLst>
              </p:cNvPr>
              <p:cNvGrpSpPr/>
              <p:nvPr/>
            </p:nvGrpSpPr>
            <p:grpSpPr>
              <a:xfrm>
                <a:off x="1937385" y="3327400"/>
                <a:ext cx="22860" cy="233680"/>
                <a:chOff x="1828800" y="3327400"/>
                <a:chExt cx="22860" cy="233680"/>
              </a:xfrm>
            </p:grpSpPr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D4D7669A-F99F-CE9B-493C-92F52135FD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28800" y="3327400"/>
                  <a:ext cx="0" cy="233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3363FF6F-81E8-DCD6-B0F8-60D4D0CF1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51660" y="3327400"/>
                  <a:ext cx="0" cy="233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3113B604-5D72-28B6-5259-470EC0653C5E}"/>
                  </a:ext>
                </a:extLst>
              </p:cNvPr>
              <p:cNvGrpSpPr/>
              <p:nvPr/>
            </p:nvGrpSpPr>
            <p:grpSpPr>
              <a:xfrm>
                <a:off x="2045970" y="3327400"/>
                <a:ext cx="22860" cy="233680"/>
                <a:chOff x="1828800" y="3327400"/>
                <a:chExt cx="22860" cy="233680"/>
              </a:xfrm>
            </p:grpSpPr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C0CFB9D9-F0CF-1A20-5E05-5725AAF19E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28800" y="3327400"/>
                  <a:ext cx="0" cy="233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95974252-386B-7023-6F5E-5E19ACCCB1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51660" y="3327400"/>
                  <a:ext cx="0" cy="233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901132C5-0329-544D-9CE4-3C7462EAA73D}"/>
                  </a:ext>
                </a:extLst>
              </p:cNvPr>
              <p:cNvGrpSpPr/>
              <p:nvPr/>
            </p:nvGrpSpPr>
            <p:grpSpPr>
              <a:xfrm>
                <a:off x="2154555" y="3327400"/>
                <a:ext cx="22860" cy="233680"/>
                <a:chOff x="1828800" y="3327400"/>
                <a:chExt cx="22860" cy="233680"/>
              </a:xfrm>
            </p:grpSpPr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12F1B443-A4F6-10DF-51E1-BCB7517421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28800" y="3327400"/>
                  <a:ext cx="0" cy="233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EA5FEFB4-90B8-4FA1-21FB-CFBE20618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51660" y="3327400"/>
                  <a:ext cx="0" cy="2336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1FAEBBA-1981-277A-A10E-309625D2F17D}"/>
                </a:ext>
              </a:extLst>
            </p:cNvPr>
            <p:cNvSpPr/>
            <p:nvPr/>
          </p:nvSpPr>
          <p:spPr>
            <a:xfrm rot="13500000">
              <a:off x="1832606" y="3145655"/>
              <a:ext cx="350529" cy="353035"/>
            </a:xfrm>
            <a:custGeom>
              <a:avLst/>
              <a:gdLst>
                <a:gd name="connsiteX0" fmla="*/ 0 w 452120"/>
                <a:gd name="connsiteY0" fmla="*/ 0 h 452120"/>
                <a:gd name="connsiteX1" fmla="*/ 452120 w 452120"/>
                <a:gd name="connsiteY1" fmla="*/ 0 h 452120"/>
                <a:gd name="connsiteX2" fmla="*/ 452120 w 452120"/>
                <a:gd name="connsiteY2" fmla="*/ 452120 h 452120"/>
                <a:gd name="connsiteX3" fmla="*/ 0 w 452120"/>
                <a:gd name="connsiteY3" fmla="*/ 452120 h 452120"/>
                <a:gd name="connsiteX4" fmla="*/ 0 w 452120"/>
                <a:gd name="connsiteY4" fmla="*/ 0 h 452120"/>
                <a:gd name="connsiteX0" fmla="*/ 457200 w 457200"/>
                <a:gd name="connsiteY0" fmla="*/ 464820 h 464820"/>
                <a:gd name="connsiteX1" fmla="*/ 452120 w 457200"/>
                <a:gd name="connsiteY1" fmla="*/ 0 h 464820"/>
                <a:gd name="connsiteX2" fmla="*/ 452120 w 457200"/>
                <a:gd name="connsiteY2" fmla="*/ 452120 h 464820"/>
                <a:gd name="connsiteX3" fmla="*/ 0 w 457200"/>
                <a:gd name="connsiteY3" fmla="*/ 452120 h 464820"/>
                <a:gd name="connsiteX4" fmla="*/ 457200 w 457200"/>
                <a:gd name="connsiteY4" fmla="*/ 464820 h 464820"/>
                <a:gd name="connsiteX0" fmla="*/ 457200 w 457200"/>
                <a:gd name="connsiteY0" fmla="*/ 445770 h 452120"/>
                <a:gd name="connsiteX1" fmla="*/ 452120 w 457200"/>
                <a:gd name="connsiteY1" fmla="*/ 0 h 452120"/>
                <a:gd name="connsiteX2" fmla="*/ 452120 w 457200"/>
                <a:gd name="connsiteY2" fmla="*/ 452120 h 452120"/>
                <a:gd name="connsiteX3" fmla="*/ 0 w 457200"/>
                <a:gd name="connsiteY3" fmla="*/ 452120 h 452120"/>
                <a:gd name="connsiteX4" fmla="*/ 457200 w 457200"/>
                <a:gd name="connsiteY4" fmla="*/ 445770 h 452120"/>
                <a:gd name="connsiteX0" fmla="*/ 603885 w 603885"/>
                <a:gd name="connsiteY0" fmla="*/ 603885 h 603885"/>
                <a:gd name="connsiteX1" fmla="*/ 452120 w 603885"/>
                <a:gd name="connsiteY1" fmla="*/ 0 h 603885"/>
                <a:gd name="connsiteX2" fmla="*/ 452120 w 603885"/>
                <a:gd name="connsiteY2" fmla="*/ 452120 h 603885"/>
                <a:gd name="connsiteX3" fmla="*/ 0 w 603885"/>
                <a:gd name="connsiteY3" fmla="*/ 452120 h 603885"/>
                <a:gd name="connsiteX4" fmla="*/ 603885 w 603885"/>
                <a:gd name="connsiteY4" fmla="*/ 603885 h 603885"/>
                <a:gd name="connsiteX0" fmla="*/ 603885 w 620846"/>
                <a:gd name="connsiteY0" fmla="*/ 603885 h 603885"/>
                <a:gd name="connsiteX1" fmla="*/ 452120 w 620846"/>
                <a:gd name="connsiteY1" fmla="*/ 0 h 603885"/>
                <a:gd name="connsiteX2" fmla="*/ 452120 w 620846"/>
                <a:gd name="connsiteY2" fmla="*/ 452120 h 603885"/>
                <a:gd name="connsiteX3" fmla="*/ 0 w 620846"/>
                <a:gd name="connsiteY3" fmla="*/ 452120 h 603885"/>
                <a:gd name="connsiteX4" fmla="*/ 603885 w 620846"/>
                <a:gd name="connsiteY4" fmla="*/ 603885 h 603885"/>
                <a:gd name="connsiteX0" fmla="*/ 0 w 452120"/>
                <a:gd name="connsiteY0" fmla="*/ 452120 h 452120"/>
                <a:gd name="connsiteX1" fmla="*/ 452120 w 452120"/>
                <a:gd name="connsiteY1" fmla="*/ 0 h 452120"/>
                <a:gd name="connsiteX2" fmla="*/ 452120 w 452120"/>
                <a:gd name="connsiteY2" fmla="*/ 452120 h 452120"/>
                <a:gd name="connsiteX3" fmla="*/ 0 w 452120"/>
                <a:gd name="connsiteY3" fmla="*/ 452120 h 452120"/>
                <a:gd name="connsiteX0" fmla="*/ 0 w 452120"/>
                <a:gd name="connsiteY0" fmla="*/ 452120 h 452120"/>
                <a:gd name="connsiteX1" fmla="*/ 452120 w 452120"/>
                <a:gd name="connsiteY1" fmla="*/ 0 h 452120"/>
                <a:gd name="connsiteX2" fmla="*/ 452120 w 452120"/>
                <a:gd name="connsiteY2" fmla="*/ 452120 h 452120"/>
                <a:gd name="connsiteX3" fmla="*/ 0 w 452120"/>
                <a:gd name="connsiteY3" fmla="*/ 452120 h 452120"/>
                <a:gd name="connsiteX0" fmla="*/ 452120 w 543560"/>
                <a:gd name="connsiteY0" fmla="*/ 0 h 452120"/>
                <a:gd name="connsiteX1" fmla="*/ 452120 w 543560"/>
                <a:gd name="connsiteY1" fmla="*/ 452120 h 452120"/>
                <a:gd name="connsiteX2" fmla="*/ 0 w 543560"/>
                <a:gd name="connsiteY2" fmla="*/ 452120 h 452120"/>
                <a:gd name="connsiteX3" fmla="*/ 543560 w 543560"/>
                <a:gd name="connsiteY3" fmla="*/ 91440 h 452120"/>
                <a:gd name="connsiteX0" fmla="*/ 805815 w 805815"/>
                <a:gd name="connsiteY0" fmla="*/ 30480 h 482600"/>
                <a:gd name="connsiteX1" fmla="*/ 805815 w 805815"/>
                <a:gd name="connsiteY1" fmla="*/ 482600 h 482600"/>
                <a:gd name="connsiteX2" fmla="*/ 353695 w 805815"/>
                <a:gd name="connsiteY2" fmla="*/ 482600 h 482600"/>
                <a:gd name="connsiteX3" fmla="*/ 0 w 805815"/>
                <a:gd name="connsiteY3" fmla="*/ 0 h 482600"/>
                <a:gd name="connsiteX0" fmla="*/ 452120 w 452120"/>
                <a:gd name="connsiteY0" fmla="*/ 0 h 452120"/>
                <a:gd name="connsiteX1" fmla="*/ 452120 w 452120"/>
                <a:gd name="connsiteY1" fmla="*/ 452120 h 452120"/>
                <a:gd name="connsiteX2" fmla="*/ 0 w 452120"/>
                <a:gd name="connsiteY2" fmla="*/ 452120 h 452120"/>
                <a:gd name="connsiteX0" fmla="*/ 600583 w 600583"/>
                <a:gd name="connsiteY0" fmla="*/ -1 h 635783"/>
                <a:gd name="connsiteX1" fmla="*/ 452120 w 600583"/>
                <a:gd name="connsiteY1" fmla="*/ 635783 h 635783"/>
                <a:gd name="connsiteX2" fmla="*/ 0 w 600583"/>
                <a:gd name="connsiteY2" fmla="*/ 635783 h 635783"/>
                <a:gd name="connsiteX0" fmla="*/ 788433 w 788433"/>
                <a:gd name="connsiteY0" fmla="*/ -1 h 764059"/>
                <a:gd name="connsiteX1" fmla="*/ 639970 w 788433"/>
                <a:gd name="connsiteY1" fmla="*/ 635783 h 764059"/>
                <a:gd name="connsiteX2" fmla="*/ 1 w 788433"/>
                <a:gd name="connsiteY2" fmla="*/ 764058 h 76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8433" h="764059">
                  <a:moveTo>
                    <a:pt x="788433" y="-1"/>
                  </a:moveTo>
                  <a:lnTo>
                    <a:pt x="639970" y="635783"/>
                  </a:lnTo>
                  <a:lnTo>
                    <a:pt x="1" y="764058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BFCEC6F5-55A9-094C-E6D3-4D3593C6C75B}"/>
              </a:ext>
            </a:extLst>
          </p:cNvPr>
          <p:cNvGrpSpPr/>
          <p:nvPr/>
        </p:nvGrpSpPr>
        <p:grpSpPr>
          <a:xfrm>
            <a:off x="6506336" y="2721262"/>
            <a:ext cx="318527" cy="262975"/>
            <a:chOff x="5949316" y="4331857"/>
            <a:chExt cx="424702" cy="350633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F84CEBEF-364B-BE89-4B30-34FB4F1D9173}"/>
                </a:ext>
              </a:extLst>
            </p:cNvPr>
            <p:cNvGrpSpPr/>
            <p:nvPr/>
          </p:nvGrpSpPr>
          <p:grpSpPr>
            <a:xfrm>
              <a:off x="5949316" y="4331857"/>
              <a:ext cx="125058" cy="350633"/>
              <a:chOff x="5949316" y="4331857"/>
              <a:chExt cx="125058" cy="350633"/>
            </a:xfrm>
          </p:grpSpPr>
          <p:grpSp>
            <p:nvGrpSpPr>
              <p:cNvPr id="80" name="Groupe 79">
                <a:extLst>
                  <a:ext uri="{FF2B5EF4-FFF2-40B4-BE49-F238E27FC236}">
                    <a16:creationId xmlns:a16="http://schemas.microsoft.com/office/drawing/2014/main" id="{6F0CB440-9EDE-6229-3868-B3B8D2DC6059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83" name="Connecteur droit 82">
                  <a:extLst>
                    <a:ext uri="{FF2B5EF4-FFF2-40B4-BE49-F238E27FC236}">
                      <a16:creationId xmlns:a16="http://schemas.microsoft.com/office/drawing/2014/main" id="{51531F6D-1B6D-E823-94D1-CBE9D1A5D3BF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6D532E57-E7CE-35C4-7140-6BEFD87E6B8A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B5F51AA7-E506-869A-9354-0F88B4361B27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82" name="Rectangle 50">
                <a:extLst>
                  <a:ext uri="{FF2B5EF4-FFF2-40B4-BE49-F238E27FC236}">
                    <a16:creationId xmlns:a16="http://schemas.microsoft.com/office/drawing/2014/main" id="{3E4E41E7-A1EE-FEA5-17FE-EDD7908CC1F4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CC36CAB5-477D-55D6-382F-9DEED5C74DD6}"/>
                </a:ext>
              </a:extLst>
            </p:cNvPr>
            <p:cNvGrpSpPr/>
            <p:nvPr/>
          </p:nvGrpSpPr>
          <p:grpSpPr>
            <a:xfrm>
              <a:off x="6099138" y="4331857"/>
              <a:ext cx="125058" cy="350633"/>
              <a:chOff x="5949316" y="4331857"/>
              <a:chExt cx="125058" cy="350633"/>
            </a:xfrm>
          </p:grpSpPr>
          <p:grpSp>
            <p:nvGrpSpPr>
              <p:cNvPr id="75" name="Groupe 74">
                <a:extLst>
                  <a:ext uri="{FF2B5EF4-FFF2-40B4-BE49-F238E27FC236}">
                    <a16:creationId xmlns:a16="http://schemas.microsoft.com/office/drawing/2014/main" id="{B968A1B2-D4B5-BCF8-8234-A0A509CEE87F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78" name="Connecteur droit 77">
                  <a:extLst>
                    <a:ext uri="{FF2B5EF4-FFF2-40B4-BE49-F238E27FC236}">
                      <a16:creationId xmlns:a16="http://schemas.microsoft.com/office/drawing/2014/main" id="{B94FC1F2-4494-815F-F24B-2BC7945A48E8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droit 78">
                  <a:extLst>
                    <a:ext uri="{FF2B5EF4-FFF2-40B4-BE49-F238E27FC236}">
                      <a16:creationId xmlns:a16="http://schemas.microsoft.com/office/drawing/2014/main" id="{5519D1BB-E2C9-4255-0C01-4B2E8F229871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0E62EA94-0D90-50CC-C1AD-1AB7F2234761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7" name="Rectangle 50">
                <a:extLst>
                  <a:ext uri="{FF2B5EF4-FFF2-40B4-BE49-F238E27FC236}">
                    <a16:creationId xmlns:a16="http://schemas.microsoft.com/office/drawing/2014/main" id="{DC167179-FF38-1A1D-3A1C-A0C161BFA237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9296CBBB-787D-564E-39CF-7C82D95AD2E8}"/>
                </a:ext>
              </a:extLst>
            </p:cNvPr>
            <p:cNvGrpSpPr/>
            <p:nvPr/>
          </p:nvGrpSpPr>
          <p:grpSpPr>
            <a:xfrm>
              <a:off x="6248960" y="4331857"/>
              <a:ext cx="125058" cy="350633"/>
              <a:chOff x="5949316" y="4331857"/>
              <a:chExt cx="125058" cy="350633"/>
            </a:xfrm>
          </p:grpSpPr>
          <p:grpSp>
            <p:nvGrpSpPr>
              <p:cNvPr id="70" name="Groupe 69">
                <a:extLst>
                  <a:ext uri="{FF2B5EF4-FFF2-40B4-BE49-F238E27FC236}">
                    <a16:creationId xmlns:a16="http://schemas.microsoft.com/office/drawing/2014/main" id="{2FB1BED2-EB72-32DE-9165-76338CC1AEE8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FA650A6E-1255-F459-CF29-C2DBC53CF583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C4E3D66A-0EA8-5C20-D547-AFB56FFA89A0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BCB92111-B03D-0C6F-CC5A-430DF1F1162E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2" name="Rectangle 50">
                <a:extLst>
                  <a:ext uri="{FF2B5EF4-FFF2-40B4-BE49-F238E27FC236}">
                    <a16:creationId xmlns:a16="http://schemas.microsoft.com/office/drawing/2014/main" id="{46723D5F-5A8E-D284-8938-4869CEA75973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B8B9BFBE-D989-B120-53E9-022B7D432BAA}"/>
              </a:ext>
            </a:extLst>
          </p:cNvPr>
          <p:cNvGrpSpPr/>
          <p:nvPr/>
        </p:nvGrpSpPr>
        <p:grpSpPr>
          <a:xfrm>
            <a:off x="3454240" y="2167590"/>
            <a:ext cx="391259" cy="244723"/>
            <a:chOff x="7574937" y="4615273"/>
            <a:chExt cx="521679" cy="326297"/>
          </a:xfrm>
        </p:grpSpPr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D1130398-DA4F-6017-43B7-F753E8ECA634}"/>
                </a:ext>
              </a:extLst>
            </p:cNvPr>
            <p:cNvGrpSpPr/>
            <p:nvPr/>
          </p:nvGrpSpPr>
          <p:grpSpPr>
            <a:xfrm>
              <a:off x="7670909" y="4770690"/>
              <a:ext cx="328945" cy="170880"/>
              <a:chOff x="7193553" y="4708692"/>
              <a:chExt cx="375599" cy="154717"/>
            </a:xfrm>
          </p:grpSpPr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B9C05EB7-7E96-E2D4-3543-02755A618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3553" y="4708692"/>
                <a:ext cx="3755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50">
                <a:extLst>
                  <a:ext uri="{FF2B5EF4-FFF2-40B4-BE49-F238E27FC236}">
                    <a16:creationId xmlns:a16="http://schemas.microsoft.com/office/drawing/2014/main" id="{FA50794E-3BB0-48C7-8331-9B52CA7EEDA4}"/>
                  </a:ext>
                </a:extLst>
              </p:cNvPr>
              <p:cNvSpPr/>
              <p:nvPr/>
            </p:nvSpPr>
            <p:spPr>
              <a:xfrm>
                <a:off x="7276263" y="4710114"/>
                <a:ext cx="21017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117" name="Groupe 116">
              <a:extLst>
                <a:ext uri="{FF2B5EF4-FFF2-40B4-BE49-F238E27FC236}">
                  <a16:creationId xmlns:a16="http://schemas.microsoft.com/office/drawing/2014/main" id="{5B46777B-9795-1417-89A2-80857938DF7F}"/>
                </a:ext>
              </a:extLst>
            </p:cNvPr>
            <p:cNvGrpSpPr/>
            <p:nvPr/>
          </p:nvGrpSpPr>
          <p:grpSpPr>
            <a:xfrm>
              <a:off x="7574937" y="4615273"/>
              <a:ext cx="173328" cy="308682"/>
              <a:chOff x="7582475" y="4615273"/>
              <a:chExt cx="173328" cy="308682"/>
            </a:xfrm>
          </p:grpSpPr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58383902-0F84-4850-9034-F06C2611E2A5}"/>
                  </a:ext>
                </a:extLst>
              </p:cNvPr>
              <p:cNvSpPr/>
              <p:nvPr/>
            </p:nvSpPr>
            <p:spPr>
              <a:xfrm>
                <a:off x="7651249" y="4615273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6" name="Pentagone 115">
                <a:extLst>
                  <a:ext uri="{FF2B5EF4-FFF2-40B4-BE49-F238E27FC236}">
                    <a16:creationId xmlns:a16="http://schemas.microsoft.com/office/drawing/2014/main" id="{C6476F33-B7DB-C05F-AF3C-432E881ED739}"/>
                  </a:ext>
                </a:extLst>
              </p:cNvPr>
              <p:cNvSpPr/>
              <p:nvPr/>
            </p:nvSpPr>
            <p:spPr>
              <a:xfrm>
                <a:off x="7582475" y="4687735"/>
                <a:ext cx="173328" cy="236220"/>
              </a:xfrm>
              <a:custGeom>
                <a:avLst/>
                <a:gdLst>
                  <a:gd name="connsiteX0" fmla="*/ 0 w 431621"/>
                  <a:gd name="connsiteY0" fmla="*/ 138223 h 361874"/>
                  <a:gd name="connsiteX1" fmla="*/ 215811 w 431621"/>
                  <a:gd name="connsiteY1" fmla="*/ 0 h 361874"/>
                  <a:gd name="connsiteX2" fmla="*/ 431621 w 431621"/>
                  <a:gd name="connsiteY2" fmla="*/ 138223 h 361874"/>
                  <a:gd name="connsiteX3" fmla="*/ 349188 w 431621"/>
                  <a:gd name="connsiteY3" fmla="*/ 361873 h 361874"/>
                  <a:gd name="connsiteX4" fmla="*/ 82433 w 431621"/>
                  <a:gd name="connsiteY4" fmla="*/ 361873 h 361874"/>
                  <a:gd name="connsiteX5" fmla="*/ 0 w 431621"/>
                  <a:gd name="connsiteY5" fmla="*/ 138223 h 361874"/>
                  <a:gd name="connsiteX0" fmla="*/ 215811 w 431621"/>
                  <a:gd name="connsiteY0" fmla="*/ 0 h 361873"/>
                  <a:gd name="connsiteX1" fmla="*/ 431621 w 431621"/>
                  <a:gd name="connsiteY1" fmla="*/ 138223 h 361873"/>
                  <a:gd name="connsiteX2" fmla="*/ 349188 w 431621"/>
                  <a:gd name="connsiteY2" fmla="*/ 361873 h 361873"/>
                  <a:gd name="connsiteX3" fmla="*/ 82433 w 431621"/>
                  <a:gd name="connsiteY3" fmla="*/ 361873 h 361873"/>
                  <a:gd name="connsiteX4" fmla="*/ 0 w 431621"/>
                  <a:gd name="connsiteY4" fmla="*/ 138223 h 361873"/>
                  <a:gd name="connsiteX5" fmla="*/ 307251 w 431621"/>
                  <a:gd name="connsiteY5" fmla="*/ 91440 h 361873"/>
                  <a:gd name="connsiteX0" fmla="*/ 215811 w 922566"/>
                  <a:gd name="connsiteY0" fmla="*/ 20955 h 382828"/>
                  <a:gd name="connsiteX1" fmla="*/ 431621 w 922566"/>
                  <a:gd name="connsiteY1" fmla="*/ 159178 h 382828"/>
                  <a:gd name="connsiteX2" fmla="*/ 349188 w 922566"/>
                  <a:gd name="connsiteY2" fmla="*/ 382828 h 382828"/>
                  <a:gd name="connsiteX3" fmla="*/ 82433 w 922566"/>
                  <a:gd name="connsiteY3" fmla="*/ 382828 h 382828"/>
                  <a:gd name="connsiteX4" fmla="*/ 0 w 922566"/>
                  <a:gd name="connsiteY4" fmla="*/ 159178 h 382828"/>
                  <a:gd name="connsiteX5" fmla="*/ 922566 w 922566"/>
                  <a:gd name="connsiteY5" fmla="*/ 0 h 382828"/>
                  <a:gd name="connsiteX0" fmla="*/ 133378 w 840133"/>
                  <a:gd name="connsiteY0" fmla="*/ 20955 h 382828"/>
                  <a:gd name="connsiteX1" fmla="*/ 349188 w 840133"/>
                  <a:gd name="connsiteY1" fmla="*/ 159178 h 382828"/>
                  <a:gd name="connsiteX2" fmla="*/ 266755 w 840133"/>
                  <a:gd name="connsiteY2" fmla="*/ 382828 h 382828"/>
                  <a:gd name="connsiteX3" fmla="*/ 0 w 840133"/>
                  <a:gd name="connsiteY3" fmla="*/ 382828 h 382828"/>
                  <a:gd name="connsiteX4" fmla="*/ 609082 w 840133"/>
                  <a:gd name="connsiteY4" fmla="*/ 159178 h 382828"/>
                  <a:gd name="connsiteX5" fmla="*/ 840133 w 840133"/>
                  <a:gd name="connsiteY5" fmla="*/ 0 h 382828"/>
                  <a:gd name="connsiteX0" fmla="*/ 133378 w 849697"/>
                  <a:gd name="connsiteY0" fmla="*/ 20955 h 382828"/>
                  <a:gd name="connsiteX1" fmla="*/ 349188 w 849697"/>
                  <a:gd name="connsiteY1" fmla="*/ 159178 h 382828"/>
                  <a:gd name="connsiteX2" fmla="*/ 266755 w 849697"/>
                  <a:gd name="connsiteY2" fmla="*/ 382828 h 382828"/>
                  <a:gd name="connsiteX3" fmla="*/ 0 w 849697"/>
                  <a:gd name="connsiteY3" fmla="*/ 382828 h 382828"/>
                  <a:gd name="connsiteX4" fmla="*/ 805297 w 849697"/>
                  <a:gd name="connsiteY4" fmla="*/ 52498 h 382828"/>
                  <a:gd name="connsiteX5" fmla="*/ 840133 w 849697"/>
                  <a:gd name="connsiteY5" fmla="*/ 0 h 382828"/>
                  <a:gd name="connsiteX0" fmla="*/ 133378 w 840133"/>
                  <a:gd name="connsiteY0" fmla="*/ 20955 h 382828"/>
                  <a:gd name="connsiteX1" fmla="*/ 349188 w 840133"/>
                  <a:gd name="connsiteY1" fmla="*/ 159178 h 382828"/>
                  <a:gd name="connsiteX2" fmla="*/ 266755 w 840133"/>
                  <a:gd name="connsiteY2" fmla="*/ 382828 h 382828"/>
                  <a:gd name="connsiteX3" fmla="*/ 0 w 840133"/>
                  <a:gd name="connsiteY3" fmla="*/ 382828 h 382828"/>
                  <a:gd name="connsiteX4" fmla="*/ 805297 w 840133"/>
                  <a:gd name="connsiteY4" fmla="*/ 52498 h 382828"/>
                  <a:gd name="connsiteX5" fmla="*/ 840133 w 840133"/>
                  <a:gd name="connsiteY5" fmla="*/ 0 h 382828"/>
                  <a:gd name="connsiteX0" fmla="*/ 0 w 706755"/>
                  <a:gd name="connsiteY0" fmla="*/ 20955 h 382828"/>
                  <a:gd name="connsiteX1" fmla="*/ 215810 w 706755"/>
                  <a:gd name="connsiteY1" fmla="*/ 159178 h 382828"/>
                  <a:gd name="connsiteX2" fmla="*/ 133377 w 706755"/>
                  <a:gd name="connsiteY2" fmla="*/ 382828 h 382828"/>
                  <a:gd name="connsiteX3" fmla="*/ 603857 w 706755"/>
                  <a:gd name="connsiteY3" fmla="*/ 11353 h 382828"/>
                  <a:gd name="connsiteX4" fmla="*/ 671919 w 706755"/>
                  <a:gd name="connsiteY4" fmla="*/ 52498 h 382828"/>
                  <a:gd name="connsiteX5" fmla="*/ 706755 w 706755"/>
                  <a:gd name="connsiteY5" fmla="*/ 0 h 382828"/>
                  <a:gd name="connsiteX0" fmla="*/ 0 w 706755"/>
                  <a:gd name="connsiteY0" fmla="*/ 20955 h 159178"/>
                  <a:gd name="connsiteX1" fmla="*/ 215810 w 706755"/>
                  <a:gd name="connsiteY1" fmla="*/ 159178 h 159178"/>
                  <a:gd name="connsiteX2" fmla="*/ 544857 w 706755"/>
                  <a:gd name="connsiteY2" fmla="*/ 135178 h 159178"/>
                  <a:gd name="connsiteX3" fmla="*/ 603857 w 706755"/>
                  <a:gd name="connsiteY3" fmla="*/ 11353 h 159178"/>
                  <a:gd name="connsiteX4" fmla="*/ 671919 w 706755"/>
                  <a:gd name="connsiteY4" fmla="*/ 52498 h 159178"/>
                  <a:gd name="connsiteX5" fmla="*/ 706755 w 706755"/>
                  <a:gd name="connsiteY5" fmla="*/ 0 h 159178"/>
                  <a:gd name="connsiteX0" fmla="*/ 0 w 706755"/>
                  <a:gd name="connsiteY0" fmla="*/ 20955 h 142033"/>
                  <a:gd name="connsiteX1" fmla="*/ 671105 w 706755"/>
                  <a:gd name="connsiteY1" fmla="*/ 142033 h 142033"/>
                  <a:gd name="connsiteX2" fmla="*/ 544857 w 706755"/>
                  <a:gd name="connsiteY2" fmla="*/ 135178 h 142033"/>
                  <a:gd name="connsiteX3" fmla="*/ 603857 w 706755"/>
                  <a:gd name="connsiteY3" fmla="*/ 11353 h 142033"/>
                  <a:gd name="connsiteX4" fmla="*/ 671919 w 706755"/>
                  <a:gd name="connsiteY4" fmla="*/ 52498 h 142033"/>
                  <a:gd name="connsiteX5" fmla="*/ 706755 w 706755"/>
                  <a:gd name="connsiteY5" fmla="*/ 0 h 142033"/>
                  <a:gd name="connsiteX0" fmla="*/ 129513 w 161898"/>
                  <a:gd name="connsiteY0" fmla="*/ 268605 h 268605"/>
                  <a:gd name="connsiteX1" fmla="*/ 126248 w 161898"/>
                  <a:gd name="connsiteY1" fmla="*/ 142033 h 268605"/>
                  <a:gd name="connsiteX2" fmla="*/ 0 w 161898"/>
                  <a:gd name="connsiteY2" fmla="*/ 135178 h 268605"/>
                  <a:gd name="connsiteX3" fmla="*/ 59000 w 161898"/>
                  <a:gd name="connsiteY3" fmla="*/ 11353 h 268605"/>
                  <a:gd name="connsiteX4" fmla="*/ 127062 w 161898"/>
                  <a:gd name="connsiteY4" fmla="*/ 52498 h 268605"/>
                  <a:gd name="connsiteX5" fmla="*/ 161898 w 161898"/>
                  <a:gd name="connsiteY5" fmla="*/ 0 h 268605"/>
                  <a:gd name="connsiteX0" fmla="*/ 129513 w 161898"/>
                  <a:gd name="connsiteY0" fmla="*/ 268605 h 268605"/>
                  <a:gd name="connsiteX1" fmla="*/ 88148 w 161898"/>
                  <a:gd name="connsiteY1" fmla="*/ 132508 h 268605"/>
                  <a:gd name="connsiteX2" fmla="*/ 0 w 161898"/>
                  <a:gd name="connsiteY2" fmla="*/ 135178 h 268605"/>
                  <a:gd name="connsiteX3" fmla="*/ 59000 w 161898"/>
                  <a:gd name="connsiteY3" fmla="*/ 11353 h 268605"/>
                  <a:gd name="connsiteX4" fmla="*/ 127062 w 161898"/>
                  <a:gd name="connsiteY4" fmla="*/ 52498 h 268605"/>
                  <a:gd name="connsiteX5" fmla="*/ 161898 w 161898"/>
                  <a:gd name="connsiteY5" fmla="*/ 0 h 268605"/>
                  <a:gd name="connsiteX0" fmla="*/ 91413 w 161898"/>
                  <a:gd name="connsiteY0" fmla="*/ 236220 h 236220"/>
                  <a:gd name="connsiteX1" fmla="*/ 88148 w 161898"/>
                  <a:gd name="connsiteY1" fmla="*/ 132508 h 236220"/>
                  <a:gd name="connsiteX2" fmla="*/ 0 w 161898"/>
                  <a:gd name="connsiteY2" fmla="*/ 135178 h 236220"/>
                  <a:gd name="connsiteX3" fmla="*/ 59000 w 161898"/>
                  <a:gd name="connsiteY3" fmla="*/ 11353 h 236220"/>
                  <a:gd name="connsiteX4" fmla="*/ 127062 w 161898"/>
                  <a:gd name="connsiteY4" fmla="*/ 52498 h 236220"/>
                  <a:gd name="connsiteX5" fmla="*/ 161898 w 161898"/>
                  <a:gd name="connsiteY5" fmla="*/ 0 h 236220"/>
                  <a:gd name="connsiteX0" fmla="*/ 85698 w 161898"/>
                  <a:gd name="connsiteY0" fmla="*/ 236220 h 236220"/>
                  <a:gd name="connsiteX1" fmla="*/ 88148 w 161898"/>
                  <a:gd name="connsiteY1" fmla="*/ 132508 h 236220"/>
                  <a:gd name="connsiteX2" fmla="*/ 0 w 161898"/>
                  <a:gd name="connsiteY2" fmla="*/ 135178 h 236220"/>
                  <a:gd name="connsiteX3" fmla="*/ 59000 w 161898"/>
                  <a:gd name="connsiteY3" fmla="*/ 11353 h 236220"/>
                  <a:gd name="connsiteX4" fmla="*/ 127062 w 161898"/>
                  <a:gd name="connsiteY4" fmla="*/ 52498 h 236220"/>
                  <a:gd name="connsiteX5" fmla="*/ 161898 w 161898"/>
                  <a:gd name="connsiteY5" fmla="*/ 0 h 236220"/>
                  <a:gd name="connsiteX0" fmla="*/ 97128 w 173328"/>
                  <a:gd name="connsiteY0" fmla="*/ 236220 h 236220"/>
                  <a:gd name="connsiteX1" fmla="*/ 99578 w 173328"/>
                  <a:gd name="connsiteY1" fmla="*/ 132508 h 236220"/>
                  <a:gd name="connsiteX2" fmla="*/ 0 w 173328"/>
                  <a:gd name="connsiteY2" fmla="*/ 127558 h 236220"/>
                  <a:gd name="connsiteX3" fmla="*/ 70430 w 173328"/>
                  <a:gd name="connsiteY3" fmla="*/ 11353 h 236220"/>
                  <a:gd name="connsiteX4" fmla="*/ 138492 w 173328"/>
                  <a:gd name="connsiteY4" fmla="*/ 52498 h 236220"/>
                  <a:gd name="connsiteX5" fmla="*/ 173328 w 173328"/>
                  <a:gd name="connsiteY5" fmla="*/ 0 h 236220"/>
                  <a:gd name="connsiteX0" fmla="*/ 97128 w 173328"/>
                  <a:gd name="connsiteY0" fmla="*/ 236220 h 236220"/>
                  <a:gd name="connsiteX1" fmla="*/ 99578 w 173328"/>
                  <a:gd name="connsiteY1" fmla="*/ 132508 h 236220"/>
                  <a:gd name="connsiteX2" fmla="*/ 0 w 173328"/>
                  <a:gd name="connsiteY2" fmla="*/ 127558 h 236220"/>
                  <a:gd name="connsiteX3" fmla="*/ 53285 w 173328"/>
                  <a:gd name="connsiteY3" fmla="*/ 11353 h 236220"/>
                  <a:gd name="connsiteX4" fmla="*/ 138492 w 173328"/>
                  <a:gd name="connsiteY4" fmla="*/ 52498 h 236220"/>
                  <a:gd name="connsiteX5" fmla="*/ 173328 w 173328"/>
                  <a:gd name="connsiteY5" fmla="*/ 0 h 236220"/>
                  <a:gd name="connsiteX0" fmla="*/ 97128 w 179106"/>
                  <a:gd name="connsiteY0" fmla="*/ 236220 h 236220"/>
                  <a:gd name="connsiteX1" fmla="*/ 99578 w 179106"/>
                  <a:gd name="connsiteY1" fmla="*/ 132508 h 236220"/>
                  <a:gd name="connsiteX2" fmla="*/ 0 w 179106"/>
                  <a:gd name="connsiteY2" fmla="*/ 127558 h 236220"/>
                  <a:gd name="connsiteX3" fmla="*/ 53285 w 179106"/>
                  <a:gd name="connsiteY3" fmla="*/ 11353 h 236220"/>
                  <a:gd name="connsiteX4" fmla="*/ 176592 w 179106"/>
                  <a:gd name="connsiteY4" fmla="*/ 157273 h 236220"/>
                  <a:gd name="connsiteX5" fmla="*/ 173328 w 179106"/>
                  <a:gd name="connsiteY5" fmla="*/ 0 h 236220"/>
                  <a:gd name="connsiteX0" fmla="*/ 97128 w 176592"/>
                  <a:gd name="connsiteY0" fmla="*/ 236220 h 236220"/>
                  <a:gd name="connsiteX1" fmla="*/ 99578 w 176592"/>
                  <a:gd name="connsiteY1" fmla="*/ 132508 h 236220"/>
                  <a:gd name="connsiteX2" fmla="*/ 0 w 176592"/>
                  <a:gd name="connsiteY2" fmla="*/ 127558 h 236220"/>
                  <a:gd name="connsiteX3" fmla="*/ 53285 w 176592"/>
                  <a:gd name="connsiteY3" fmla="*/ 11353 h 236220"/>
                  <a:gd name="connsiteX4" fmla="*/ 176592 w 176592"/>
                  <a:gd name="connsiteY4" fmla="*/ 157273 h 236220"/>
                  <a:gd name="connsiteX5" fmla="*/ 173328 w 176592"/>
                  <a:gd name="connsiteY5" fmla="*/ 0 h 236220"/>
                  <a:gd name="connsiteX0" fmla="*/ 97128 w 173328"/>
                  <a:gd name="connsiteY0" fmla="*/ 267498 h 267498"/>
                  <a:gd name="connsiteX1" fmla="*/ 99578 w 173328"/>
                  <a:gd name="connsiteY1" fmla="*/ 163786 h 267498"/>
                  <a:gd name="connsiteX2" fmla="*/ 0 w 173328"/>
                  <a:gd name="connsiteY2" fmla="*/ 158836 h 267498"/>
                  <a:gd name="connsiteX3" fmla="*/ 53285 w 173328"/>
                  <a:gd name="connsiteY3" fmla="*/ 42631 h 267498"/>
                  <a:gd name="connsiteX4" fmla="*/ 144207 w 173328"/>
                  <a:gd name="connsiteY4" fmla="*/ 89491 h 267498"/>
                  <a:gd name="connsiteX5" fmla="*/ 173328 w 173328"/>
                  <a:gd name="connsiteY5" fmla="*/ 31278 h 267498"/>
                  <a:gd name="connsiteX0" fmla="*/ 97128 w 173328"/>
                  <a:gd name="connsiteY0" fmla="*/ 236220 h 236220"/>
                  <a:gd name="connsiteX1" fmla="*/ 99578 w 173328"/>
                  <a:gd name="connsiteY1" fmla="*/ 132508 h 236220"/>
                  <a:gd name="connsiteX2" fmla="*/ 0 w 173328"/>
                  <a:gd name="connsiteY2" fmla="*/ 127558 h 236220"/>
                  <a:gd name="connsiteX3" fmla="*/ 53285 w 173328"/>
                  <a:gd name="connsiteY3" fmla="*/ 11353 h 236220"/>
                  <a:gd name="connsiteX4" fmla="*/ 144207 w 173328"/>
                  <a:gd name="connsiteY4" fmla="*/ 58213 h 236220"/>
                  <a:gd name="connsiteX5" fmla="*/ 173328 w 173328"/>
                  <a:gd name="connsiteY5" fmla="*/ 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328" h="236220">
                    <a:moveTo>
                      <a:pt x="97128" y="236220"/>
                    </a:moveTo>
                    <a:cubicBezTo>
                      <a:pt x="96040" y="194029"/>
                      <a:pt x="100666" y="174699"/>
                      <a:pt x="99578" y="132508"/>
                    </a:cubicBezTo>
                    <a:lnTo>
                      <a:pt x="0" y="127558"/>
                    </a:lnTo>
                    <a:lnTo>
                      <a:pt x="53285" y="11353"/>
                    </a:lnTo>
                    <a:lnTo>
                      <a:pt x="144207" y="58213"/>
                    </a:lnTo>
                    <a:cubicBezTo>
                      <a:pt x="143754" y="63574"/>
                      <a:pt x="173328" y="0"/>
                      <a:pt x="17332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54FA36B7-5311-D683-FA28-21F5C010FAB4}"/>
                </a:ext>
              </a:extLst>
            </p:cNvPr>
            <p:cNvGrpSpPr/>
            <p:nvPr/>
          </p:nvGrpSpPr>
          <p:grpSpPr>
            <a:xfrm flipH="1">
              <a:off x="7923288" y="4615273"/>
              <a:ext cx="173328" cy="308682"/>
              <a:chOff x="7582475" y="4615273"/>
              <a:chExt cx="173328" cy="308682"/>
            </a:xfrm>
          </p:grpSpPr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82B47A97-2A35-B91A-9409-09561AF1E06A}"/>
                  </a:ext>
                </a:extLst>
              </p:cNvPr>
              <p:cNvSpPr/>
              <p:nvPr/>
            </p:nvSpPr>
            <p:spPr>
              <a:xfrm>
                <a:off x="7651249" y="4615273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3" name="Pentagone 115">
                <a:extLst>
                  <a:ext uri="{FF2B5EF4-FFF2-40B4-BE49-F238E27FC236}">
                    <a16:creationId xmlns:a16="http://schemas.microsoft.com/office/drawing/2014/main" id="{7F60F832-59E6-12C7-A263-84869E1A91E5}"/>
                  </a:ext>
                </a:extLst>
              </p:cNvPr>
              <p:cNvSpPr/>
              <p:nvPr/>
            </p:nvSpPr>
            <p:spPr>
              <a:xfrm>
                <a:off x="7582475" y="4687735"/>
                <a:ext cx="173328" cy="236220"/>
              </a:xfrm>
              <a:custGeom>
                <a:avLst/>
                <a:gdLst>
                  <a:gd name="connsiteX0" fmla="*/ 0 w 431621"/>
                  <a:gd name="connsiteY0" fmla="*/ 138223 h 361874"/>
                  <a:gd name="connsiteX1" fmla="*/ 215811 w 431621"/>
                  <a:gd name="connsiteY1" fmla="*/ 0 h 361874"/>
                  <a:gd name="connsiteX2" fmla="*/ 431621 w 431621"/>
                  <a:gd name="connsiteY2" fmla="*/ 138223 h 361874"/>
                  <a:gd name="connsiteX3" fmla="*/ 349188 w 431621"/>
                  <a:gd name="connsiteY3" fmla="*/ 361873 h 361874"/>
                  <a:gd name="connsiteX4" fmla="*/ 82433 w 431621"/>
                  <a:gd name="connsiteY4" fmla="*/ 361873 h 361874"/>
                  <a:gd name="connsiteX5" fmla="*/ 0 w 431621"/>
                  <a:gd name="connsiteY5" fmla="*/ 138223 h 361874"/>
                  <a:gd name="connsiteX0" fmla="*/ 215811 w 431621"/>
                  <a:gd name="connsiteY0" fmla="*/ 0 h 361873"/>
                  <a:gd name="connsiteX1" fmla="*/ 431621 w 431621"/>
                  <a:gd name="connsiteY1" fmla="*/ 138223 h 361873"/>
                  <a:gd name="connsiteX2" fmla="*/ 349188 w 431621"/>
                  <a:gd name="connsiteY2" fmla="*/ 361873 h 361873"/>
                  <a:gd name="connsiteX3" fmla="*/ 82433 w 431621"/>
                  <a:gd name="connsiteY3" fmla="*/ 361873 h 361873"/>
                  <a:gd name="connsiteX4" fmla="*/ 0 w 431621"/>
                  <a:gd name="connsiteY4" fmla="*/ 138223 h 361873"/>
                  <a:gd name="connsiteX5" fmla="*/ 307251 w 431621"/>
                  <a:gd name="connsiteY5" fmla="*/ 91440 h 361873"/>
                  <a:gd name="connsiteX0" fmla="*/ 215811 w 922566"/>
                  <a:gd name="connsiteY0" fmla="*/ 20955 h 382828"/>
                  <a:gd name="connsiteX1" fmla="*/ 431621 w 922566"/>
                  <a:gd name="connsiteY1" fmla="*/ 159178 h 382828"/>
                  <a:gd name="connsiteX2" fmla="*/ 349188 w 922566"/>
                  <a:gd name="connsiteY2" fmla="*/ 382828 h 382828"/>
                  <a:gd name="connsiteX3" fmla="*/ 82433 w 922566"/>
                  <a:gd name="connsiteY3" fmla="*/ 382828 h 382828"/>
                  <a:gd name="connsiteX4" fmla="*/ 0 w 922566"/>
                  <a:gd name="connsiteY4" fmla="*/ 159178 h 382828"/>
                  <a:gd name="connsiteX5" fmla="*/ 922566 w 922566"/>
                  <a:gd name="connsiteY5" fmla="*/ 0 h 382828"/>
                  <a:gd name="connsiteX0" fmla="*/ 133378 w 840133"/>
                  <a:gd name="connsiteY0" fmla="*/ 20955 h 382828"/>
                  <a:gd name="connsiteX1" fmla="*/ 349188 w 840133"/>
                  <a:gd name="connsiteY1" fmla="*/ 159178 h 382828"/>
                  <a:gd name="connsiteX2" fmla="*/ 266755 w 840133"/>
                  <a:gd name="connsiteY2" fmla="*/ 382828 h 382828"/>
                  <a:gd name="connsiteX3" fmla="*/ 0 w 840133"/>
                  <a:gd name="connsiteY3" fmla="*/ 382828 h 382828"/>
                  <a:gd name="connsiteX4" fmla="*/ 609082 w 840133"/>
                  <a:gd name="connsiteY4" fmla="*/ 159178 h 382828"/>
                  <a:gd name="connsiteX5" fmla="*/ 840133 w 840133"/>
                  <a:gd name="connsiteY5" fmla="*/ 0 h 382828"/>
                  <a:gd name="connsiteX0" fmla="*/ 133378 w 849697"/>
                  <a:gd name="connsiteY0" fmla="*/ 20955 h 382828"/>
                  <a:gd name="connsiteX1" fmla="*/ 349188 w 849697"/>
                  <a:gd name="connsiteY1" fmla="*/ 159178 h 382828"/>
                  <a:gd name="connsiteX2" fmla="*/ 266755 w 849697"/>
                  <a:gd name="connsiteY2" fmla="*/ 382828 h 382828"/>
                  <a:gd name="connsiteX3" fmla="*/ 0 w 849697"/>
                  <a:gd name="connsiteY3" fmla="*/ 382828 h 382828"/>
                  <a:gd name="connsiteX4" fmla="*/ 805297 w 849697"/>
                  <a:gd name="connsiteY4" fmla="*/ 52498 h 382828"/>
                  <a:gd name="connsiteX5" fmla="*/ 840133 w 849697"/>
                  <a:gd name="connsiteY5" fmla="*/ 0 h 382828"/>
                  <a:gd name="connsiteX0" fmla="*/ 133378 w 840133"/>
                  <a:gd name="connsiteY0" fmla="*/ 20955 h 382828"/>
                  <a:gd name="connsiteX1" fmla="*/ 349188 w 840133"/>
                  <a:gd name="connsiteY1" fmla="*/ 159178 h 382828"/>
                  <a:gd name="connsiteX2" fmla="*/ 266755 w 840133"/>
                  <a:gd name="connsiteY2" fmla="*/ 382828 h 382828"/>
                  <a:gd name="connsiteX3" fmla="*/ 0 w 840133"/>
                  <a:gd name="connsiteY3" fmla="*/ 382828 h 382828"/>
                  <a:gd name="connsiteX4" fmla="*/ 805297 w 840133"/>
                  <a:gd name="connsiteY4" fmla="*/ 52498 h 382828"/>
                  <a:gd name="connsiteX5" fmla="*/ 840133 w 840133"/>
                  <a:gd name="connsiteY5" fmla="*/ 0 h 382828"/>
                  <a:gd name="connsiteX0" fmla="*/ 0 w 706755"/>
                  <a:gd name="connsiteY0" fmla="*/ 20955 h 382828"/>
                  <a:gd name="connsiteX1" fmla="*/ 215810 w 706755"/>
                  <a:gd name="connsiteY1" fmla="*/ 159178 h 382828"/>
                  <a:gd name="connsiteX2" fmla="*/ 133377 w 706755"/>
                  <a:gd name="connsiteY2" fmla="*/ 382828 h 382828"/>
                  <a:gd name="connsiteX3" fmla="*/ 603857 w 706755"/>
                  <a:gd name="connsiteY3" fmla="*/ 11353 h 382828"/>
                  <a:gd name="connsiteX4" fmla="*/ 671919 w 706755"/>
                  <a:gd name="connsiteY4" fmla="*/ 52498 h 382828"/>
                  <a:gd name="connsiteX5" fmla="*/ 706755 w 706755"/>
                  <a:gd name="connsiteY5" fmla="*/ 0 h 382828"/>
                  <a:gd name="connsiteX0" fmla="*/ 0 w 706755"/>
                  <a:gd name="connsiteY0" fmla="*/ 20955 h 159178"/>
                  <a:gd name="connsiteX1" fmla="*/ 215810 w 706755"/>
                  <a:gd name="connsiteY1" fmla="*/ 159178 h 159178"/>
                  <a:gd name="connsiteX2" fmla="*/ 544857 w 706755"/>
                  <a:gd name="connsiteY2" fmla="*/ 135178 h 159178"/>
                  <a:gd name="connsiteX3" fmla="*/ 603857 w 706755"/>
                  <a:gd name="connsiteY3" fmla="*/ 11353 h 159178"/>
                  <a:gd name="connsiteX4" fmla="*/ 671919 w 706755"/>
                  <a:gd name="connsiteY4" fmla="*/ 52498 h 159178"/>
                  <a:gd name="connsiteX5" fmla="*/ 706755 w 706755"/>
                  <a:gd name="connsiteY5" fmla="*/ 0 h 159178"/>
                  <a:gd name="connsiteX0" fmla="*/ 0 w 706755"/>
                  <a:gd name="connsiteY0" fmla="*/ 20955 h 142033"/>
                  <a:gd name="connsiteX1" fmla="*/ 671105 w 706755"/>
                  <a:gd name="connsiteY1" fmla="*/ 142033 h 142033"/>
                  <a:gd name="connsiteX2" fmla="*/ 544857 w 706755"/>
                  <a:gd name="connsiteY2" fmla="*/ 135178 h 142033"/>
                  <a:gd name="connsiteX3" fmla="*/ 603857 w 706755"/>
                  <a:gd name="connsiteY3" fmla="*/ 11353 h 142033"/>
                  <a:gd name="connsiteX4" fmla="*/ 671919 w 706755"/>
                  <a:gd name="connsiteY4" fmla="*/ 52498 h 142033"/>
                  <a:gd name="connsiteX5" fmla="*/ 706755 w 706755"/>
                  <a:gd name="connsiteY5" fmla="*/ 0 h 142033"/>
                  <a:gd name="connsiteX0" fmla="*/ 129513 w 161898"/>
                  <a:gd name="connsiteY0" fmla="*/ 268605 h 268605"/>
                  <a:gd name="connsiteX1" fmla="*/ 126248 w 161898"/>
                  <a:gd name="connsiteY1" fmla="*/ 142033 h 268605"/>
                  <a:gd name="connsiteX2" fmla="*/ 0 w 161898"/>
                  <a:gd name="connsiteY2" fmla="*/ 135178 h 268605"/>
                  <a:gd name="connsiteX3" fmla="*/ 59000 w 161898"/>
                  <a:gd name="connsiteY3" fmla="*/ 11353 h 268605"/>
                  <a:gd name="connsiteX4" fmla="*/ 127062 w 161898"/>
                  <a:gd name="connsiteY4" fmla="*/ 52498 h 268605"/>
                  <a:gd name="connsiteX5" fmla="*/ 161898 w 161898"/>
                  <a:gd name="connsiteY5" fmla="*/ 0 h 268605"/>
                  <a:gd name="connsiteX0" fmla="*/ 129513 w 161898"/>
                  <a:gd name="connsiteY0" fmla="*/ 268605 h 268605"/>
                  <a:gd name="connsiteX1" fmla="*/ 88148 w 161898"/>
                  <a:gd name="connsiteY1" fmla="*/ 132508 h 268605"/>
                  <a:gd name="connsiteX2" fmla="*/ 0 w 161898"/>
                  <a:gd name="connsiteY2" fmla="*/ 135178 h 268605"/>
                  <a:gd name="connsiteX3" fmla="*/ 59000 w 161898"/>
                  <a:gd name="connsiteY3" fmla="*/ 11353 h 268605"/>
                  <a:gd name="connsiteX4" fmla="*/ 127062 w 161898"/>
                  <a:gd name="connsiteY4" fmla="*/ 52498 h 268605"/>
                  <a:gd name="connsiteX5" fmla="*/ 161898 w 161898"/>
                  <a:gd name="connsiteY5" fmla="*/ 0 h 268605"/>
                  <a:gd name="connsiteX0" fmla="*/ 91413 w 161898"/>
                  <a:gd name="connsiteY0" fmla="*/ 236220 h 236220"/>
                  <a:gd name="connsiteX1" fmla="*/ 88148 w 161898"/>
                  <a:gd name="connsiteY1" fmla="*/ 132508 h 236220"/>
                  <a:gd name="connsiteX2" fmla="*/ 0 w 161898"/>
                  <a:gd name="connsiteY2" fmla="*/ 135178 h 236220"/>
                  <a:gd name="connsiteX3" fmla="*/ 59000 w 161898"/>
                  <a:gd name="connsiteY3" fmla="*/ 11353 h 236220"/>
                  <a:gd name="connsiteX4" fmla="*/ 127062 w 161898"/>
                  <a:gd name="connsiteY4" fmla="*/ 52498 h 236220"/>
                  <a:gd name="connsiteX5" fmla="*/ 161898 w 161898"/>
                  <a:gd name="connsiteY5" fmla="*/ 0 h 236220"/>
                  <a:gd name="connsiteX0" fmla="*/ 85698 w 161898"/>
                  <a:gd name="connsiteY0" fmla="*/ 236220 h 236220"/>
                  <a:gd name="connsiteX1" fmla="*/ 88148 w 161898"/>
                  <a:gd name="connsiteY1" fmla="*/ 132508 h 236220"/>
                  <a:gd name="connsiteX2" fmla="*/ 0 w 161898"/>
                  <a:gd name="connsiteY2" fmla="*/ 135178 h 236220"/>
                  <a:gd name="connsiteX3" fmla="*/ 59000 w 161898"/>
                  <a:gd name="connsiteY3" fmla="*/ 11353 h 236220"/>
                  <a:gd name="connsiteX4" fmla="*/ 127062 w 161898"/>
                  <a:gd name="connsiteY4" fmla="*/ 52498 h 236220"/>
                  <a:gd name="connsiteX5" fmla="*/ 161898 w 161898"/>
                  <a:gd name="connsiteY5" fmla="*/ 0 h 236220"/>
                  <a:gd name="connsiteX0" fmla="*/ 97128 w 173328"/>
                  <a:gd name="connsiteY0" fmla="*/ 236220 h 236220"/>
                  <a:gd name="connsiteX1" fmla="*/ 99578 w 173328"/>
                  <a:gd name="connsiteY1" fmla="*/ 132508 h 236220"/>
                  <a:gd name="connsiteX2" fmla="*/ 0 w 173328"/>
                  <a:gd name="connsiteY2" fmla="*/ 127558 h 236220"/>
                  <a:gd name="connsiteX3" fmla="*/ 70430 w 173328"/>
                  <a:gd name="connsiteY3" fmla="*/ 11353 h 236220"/>
                  <a:gd name="connsiteX4" fmla="*/ 138492 w 173328"/>
                  <a:gd name="connsiteY4" fmla="*/ 52498 h 236220"/>
                  <a:gd name="connsiteX5" fmla="*/ 173328 w 173328"/>
                  <a:gd name="connsiteY5" fmla="*/ 0 h 236220"/>
                  <a:gd name="connsiteX0" fmla="*/ 97128 w 173328"/>
                  <a:gd name="connsiteY0" fmla="*/ 236220 h 236220"/>
                  <a:gd name="connsiteX1" fmla="*/ 99578 w 173328"/>
                  <a:gd name="connsiteY1" fmla="*/ 132508 h 236220"/>
                  <a:gd name="connsiteX2" fmla="*/ 0 w 173328"/>
                  <a:gd name="connsiteY2" fmla="*/ 127558 h 236220"/>
                  <a:gd name="connsiteX3" fmla="*/ 53285 w 173328"/>
                  <a:gd name="connsiteY3" fmla="*/ 11353 h 236220"/>
                  <a:gd name="connsiteX4" fmla="*/ 138492 w 173328"/>
                  <a:gd name="connsiteY4" fmla="*/ 52498 h 236220"/>
                  <a:gd name="connsiteX5" fmla="*/ 173328 w 173328"/>
                  <a:gd name="connsiteY5" fmla="*/ 0 h 236220"/>
                  <a:gd name="connsiteX0" fmla="*/ 97128 w 179106"/>
                  <a:gd name="connsiteY0" fmla="*/ 236220 h 236220"/>
                  <a:gd name="connsiteX1" fmla="*/ 99578 w 179106"/>
                  <a:gd name="connsiteY1" fmla="*/ 132508 h 236220"/>
                  <a:gd name="connsiteX2" fmla="*/ 0 w 179106"/>
                  <a:gd name="connsiteY2" fmla="*/ 127558 h 236220"/>
                  <a:gd name="connsiteX3" fmla="*/ 53285 w 179106"/>
                  <a:gd name="connsiteY3" fmla="*/ 11353 h 236220"/>
                  <a:gd name="connsiteX4" fmla="*/ 176592 w 179106"/>
                  <a:gd name="connsiteY4" fmla="*/ 157273 h 236220"/>
                  <a:gd name="connsiteX5" fmla="*/ 173328 w 179106"/>
                  <a:gd name="connsiteY5" fmla="*/ 0 h 236220"/>
                  <a:gd name="connsiteX0" fmla="*/ 97128 w 176592"/>
                  <a:gd name="connsiteY0" fmla="*/ 236220 h 236220"/>
                  <a:gd name="connsiteX1" fmla="*/ 99578 w 176592"/>
                  <a:gd name="connsiteY1" fmla="*/ 132508 h 236220"/>
                  <a:gd name="connsiteX2" fmla="*/ 0 w 176592"/>
                  <a:gd name="connsiteY2" fmla="*/ 127558 h 236220"/>
                  <a:gd name="connsiteX3" fmla="*/ 53285 w 176592"/>
                  <a:gd name="connsiteY3" fmla="*/ 11353 h 236220"/>
                  <a:gd name="connsiteX4" fmla="*/ 176592 w 176592"/>
                  <a:gd name="connsiteY4" fmla="*/ 157273 h 236220"/>
                  <a:gd name="connsiteX5" fmla="*/ 173328 w 176592"/>
                  <a:gd name="connsiteY5" fmla="*/ 0 h 236220"/>
                  <a:gd name="connsiteX0" fmla="*/ 97128 w 173328"/>
                  <a:gd name="connsiteY0" fmla="*/ 267498 h 267498"/>
                  <a:gd name="connsiteX1" fmla="*/ 99578 w 173328"/>
                  <a:gd name="connsiteY1" fmla="*/ 163786 h 267498"/>
                  <a:gd name="connsiteX2" fmla="*/ 0 w 173328"/>
                  <a:gd name="connsiteY2" fmla="*/ 158836 h 267498"/>
                  <a:gd name="connsiteX3" fmla="*/ 53285 w 173328"/>
                  <a:gd name="connsiteY3" fmla="*/ 42631 h 267498"/>
                  <a:gd name="connsiteX4" fmla="*/ 144207 w 173328"/>
                  <a:gd name="connsiteY4" fmla="*/ 89491 h 267498"/>
                  <a:gd name="connsiteX5" fmla="*/ 173328 w 173328"/>
                  <a:gd name="connsiteY5" fmla="*/ 31278 h 267498"/>
                  <a:gd name="connsiteX0" fmla="*/ 97128 w 173328"/>
                  <a:gd name="connsiteY0" fmla="*/ 236220 h 236220"/>
                  <a:gd name="connsiteX1" fmla="*/ 99578 w 173328"/>
                  <a:gd name="connsiteY1" fmla="*/ 132508 h 236220"/>
                  <a:gd name="connsiteX2" fmla="*/ 0 w 173328"/>
                  <a:gd name="connsiteY2" fmla="*/ 127558 h 236220"/>
                  <a:gd name="connsiteX3" fmla="*/ 53285 w 173328"/>
                  <a:gd name="connsiteY3" fmla="*/ 11353 h 236220"/>
                  <a:gd name="connsiteX4" fmla="*/ 144207 w 173328"/>
                  <a:gd name="connsiteY4" fmla="*/ 58213 h 236220"/>
                  <a:gd name="connsiteX5" fmla="*/ 173328 w 173328"/>
                  <a:gd name="connsiteY5" fmla="*/ 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328" h="236220">
                    <a:moveTo>
                      <a:pt x="97128" y="236220"/>
                    </a:moveTo>
                    <a:cubicBezTo>
                      <a:pt x="96040" y="194029"/>
                      <a:pt x="100666" y="174699"/>
                      <a:pt x="99578" y="132508"/>
                    </a:cubicBezTo>
                    <a:lnTo>
                      <a:pt x="0" y="127558"/>
                    </a:lnTo>
                    <a:lnTo>
                      <a:pt x="53285" y="11353"/>
                    </a:lnTo>
                    <a:lnTo>
                      <a:pt x="144207" y="58213"/>
                    </a:lnTo>
                    <a:cubicBezTo>
                      <a:pt x="143754" y="63574"/>
                      <a:pt x="173328" y="0"/>
                      <a:pt x="17332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702862D4-DE52-ADF6-59E0-6129C69052A7}"/>
              </a:ext>
            </a:extLst>
          </p:cNvPr>
          <p:cNvGrpSpPr/>
          <p:nvPr/>
        </p:nvGrpSpPr>
        <p:grpSpPr>
          <a:xfrm rot="2422207">
            <a:off x="5609343" y="2139796"/>
            <a:ext cx="183118" cy="304835"/>
            <a:chOff x="7489546" y="1534484"/>
            <a:chExt cx="232872" cy="387661"/>
          </a:xfrm>
        </p:grpSpPr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C2C8B32E-E40E-BADC-99DD-7FE77D272144}"/>
                </a:ext>
              </a:extLst>
            </p:cNvPr>
            <p:cNvSpPr/>
            <p:nvPr/>
          </p:nvSpPr>
          <p:spPr>
            <a:xfrm>
              <a:off x="7489546" y="1534484"/>
              <a:ext cx="232872" cy="23287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47" name="Connecteur droit 146">
              <a:extLst>
                <a:ext uri="{FF2B5EF4-FFF2-40B4-BE49-F238E27FC236}">
                  <a16:creationId xmlns:a16="http://schemas.microsoft.com/office/drawing/2014/main" id="{FDDFF869-715C-1D99-1F8B-9CAA3B478045}"/>
                </a:ext>
              </a:extLst>
            </p:cNvPr>
            <p:cNvCxnSpPr>
              <a:cxnSpLocks/>
              <a:endCxn id="145" idx="4"/>
            </p:cNvCxnSpPr>
            <p:nvPr/>
          </p:nvCxnSpPr>
          <p:spPr>
            <a:xfrm flipV="1">
              <a:off x="7605982" y="1767356"/>
              <a:ext cx="0" cy="15478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64F4C8CF-EA51-0C6F-7147-BD8855BC8B87}"/>
                </a:ext>
              </a:extLst>
            </p:cNvPr>
            <p:cNvSpPr/>
            <p:nvPr/>
          </p:nvSpPr>
          <p:spPr>
            <a:xfrm>
              <a:off x="7605982" y="1557458"/>
              <a:ext cx="93462" cy="93462"/>
            </a:xfrm>
            <a:custGeom>
              <a:avLst/>
              <a:gdLst>
                <a:gd name="connsiteX0" fmla="*/ 0 w 186924"/>
                <a:gd name="connsiteY0" fmla="*/ 93462 h 186924"/>
                <a:gd name="connsiteX1" fmla="*/ 93462 w 186924"/>
                <a:gd name="connsiteY1" fmla="*/ 0 h 186924"/>
                <a:gd name="connsiteX2" fmla="*/ 186924 w 186924"/>
                <a:gd name="connsiteY2" fmla="*/ 93462 h 186924"/>
                <a:gd name="connsiteX3" fmla="*/ 93462 w 186924"/>
                <a:gd name="connsiteY3" fmla="*/ 186924 h 186924"/>
                <a:gd name="connsiteX4" fmla="*/ 0 w 186924"/>
                <a:gd name="connsiteY4" fmla="*/ 93462 h 186924"/>
                <a:gd name="connsiteX0" fmla="*/ 0 w 186924"/>
                <a:gd name="connsiteY0" fmla="*/ 93462 h 186924"/>
                <a:gd name="connsiteX1" fmla="*/ 93462 w 186924"/>
                <a:gd name="connsiteY1" fmla="*/ 0 h 186924"/>
                <a:gd name="connsiteX2" fmla="*/ 186924 w 186924"/>
                <a:gd name="connsiteY2" fmla="*/ 93462 h 186924"/>
                <a:gd name="connsiteX3" fmla="*/ 93462 w 186924"/>
                <a:gd name="connsiteY3" fmla="*/ 186924 h 186924"/>
                <a:gd name="connsiteX4" fmla="*/ 91440 w 186924"/>
                <a:gd name="connsiteY4" fmla="*/ 184902 h 186924"/>
                <a:gd name="connsiteX0" fmla="*/ 0 w 186924"/>
                <a:gd name="connsiteY0" fmla="*/ 93462 h 186924"/>
                <a:gd name="connsiteX1" fmla="*/ 93462 w 186924"/>
                <a:gd name="connsiteY1" fmla="*/ 0 h 186924"/>
                <a:gd name="connsiteX2" fmla="*/ 186924 w 186924"/>
                <a:gd name="connsiteY2" fmla="*/ 93462 h 186924"/>
                <a:gd name="connsiteX3" fmla="*/ 93462 w 186924"/>
                <a:gd name="connsiteY3" fmla="*/ 186924 h 186924"/>
                <a:gd name="connsiteX0" fmla="*/ 0 w 186924"/>
                <a:gd name="connsiteY0" fmla="*/ 93462 h 93462"/>
                <a:gd name="connsiteX1" fmla="*/ 93462 w 186924"/>
                <a:gd name="connsiteY1" fmla="*/ 0 h 93462"/>
                <a:gd name="connsiteX2" fmla="*/ 186924 w 186924"/>
                <a:gd name="connsiteY2" fmla="*/ 93462 h 93462"/>
                <a:gd name="connsiteX0" fmla="*/ 0 w 93462"/>
                <a:gd name="connsiteY0" fmla="*/ 0 h 93462"/>
                <a:gd name="connsiteX1" fmla="*/ 93462 w 93462"/>
                <a:gd name="connsiteY1" fmla="*/ 93462 h 9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462" h="93462">
                  <a:moveTo>
                    <a:pt x="0" y="0"/>
                  </a:moveTo>
                  <a:cubicBezTo>
                    <a:pt x="51618" y="0"/>
                    <a:pt x="93462" y="41844"/>
                    <a:pt x="93462" y="934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1630967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6C21E55A-90E0-91A0-1D09-0B2FD7C71C5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-1442981" y="3598023"/>
            <a:ext cx="498410" cy="0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re 19">
            <a:extLst>
              <a:ext uri="{FF2B5EF4-FFF2-40B4-BE49-F238E27FC236}">
                <a16:creationId xmlns:a16="http://schemas.microsoft.com/office/drawing/2014/main" id="{079A74AF-6372-2BF4-3D10-B030A44A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young institute …</a:t>
            </a:r>
            <a:endParaRPr lang="fr-BE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58DDD16-A1BD-704C-35D6-8EA665370E56}"/>
              </a:ext>
            </a:extLst>
          </p:cNvPr>
          <p:cNvGrpSpPr>
            <a:grpSpLocks noChangeAspect="1"/>
          </p:cNvGrpSpPr>
          <p:nvPr/>
        </p:nvGrpSpPr>
        <p:grpSpPr>
          <a:xfrm>
            <a:off x="1929472" y="2738101"/>
            <a:ext cx="5723243" cy="2017137"/>
            <a:chOff x="2572628" y="2507801"/>
            <a:chExt cx="7630991" cy="2689516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9EBB3A9-8154-98AE-1914-A51EC5A60352}"/>
                </a:ext>
              </a:extLst>
            </p:cNvPr>
            <p:cNvCxnSpPr>
              <a:cxnSpLocks/>
              <a:stCxn id="13" idx="6"/>
            </p:cNvCxnSpPr>
            <p:nvPr/>
          </p:nvCxnSpPr>
          <p:spPr>
            <a:xfrm>
              <a:off x="2842628" y="3654364"/>
              <a:ext cx="6735362" cy="762"/>
            </a:xfrm>
            <a:prstGeom prst="line">
              <a:avLst/>
            </a:prstGeom>
            <a:ln w="6350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910C7F49-67FA-C9DF-B269-577629DAA891}"/>
                </a:ext>
              </a:extLst>
            </p:cNvPr>
            <p:cNvGrpSpPr/>
            <p:nvPr/>
          </p:nvGrpSpPr>
          <p:grpSpPr>
            <a:xfrm>
              <a:off x="2572628" y="2507801"/>
              <a:ext cx="2473302" cy="1326563"/>
              <a:chOff x="1028308" y="3262144"/>
              <a:chExt cx="2473302" cy="1326563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A41CB8E-C092-62A0-7E10-058221FE163A}"/>
                  </a:ext>
                </a:extLst>
              </p:cNvPr>
              <p:cNvSpPr/>
              <p:nvPr/>
            </p:nvSpPr>
            <p:spPr>
              <a:xfrm>
                <a:off x="1028308" y="4228707"/>
                <a:ext cx="360000" cy="360000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fr-BE" dirty="0"/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203B486D-1B16-4A6D-B3DC-306486B5EC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8308" y="3429000"/>
                <a:ext cx="0" cy="997995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4A79BD5-A73D-F658-4917-98A319FF0E34}"/>
                  </a:ext>
                </a:extLst>
              </p:cNvPr>
              <p:cNvSpPr/>
              <p:nvPr/>
            </p:nvSpPr>
            <p:spPr>
              <a:xfrm>
                <a:off x="1118308" y="431870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513A371-C006-25D2-9033-3404ECC1656D}"/>
                  </a:ext>
                </a:extLst>
              </p:cNvPr>
              <p:cNvSpPr txBox="1"/>
              <p:nvPr/>
            </p:nvSpPr>
            <p:spPr>
              <a:xfrm>
                <a:off x="1208308" y="3554822"/>
                <a:ext cx="2293302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10000"/>
              </a:bodyPr>
              <a:lstStyle/>
              <a:p>
                <a:r>
                  <a:rPr lang="fr-BE" sz="900" dirty="0"/>
                  <a:t>Launch of FARI (ULB&amp;VUB)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5E492F2-A619-2418-3131-4185A8873B99}"/>
                  </a:ext>
                </a:extLst>
              </p:cNvPr>
              <p:cNvSpPr txBox="1"/>
              <p:nvPr/>
            </p:nvSpPr>
            <p:spPr>
              <a:xfrm>
                <a:off x="1208308" y="3262144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85000" lnSpcReduction="20000"/>
              </a:bodyPr>
              <a:lstStyle/>
              <a:p>
                <a:r>
                  <a:rPr lang="fr-BE"/>
                  <a:t>2021</a:t>
                </a:r>
                <a:endParaRPr lang="fr-BE" dirty="0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E660BC74-7D4C-228D-6614-94031E1DE573}"/>
                  </a:ext>
                </a:extLst>
              </p:cNvPr>
              <p:cNvSpPr/>
              <p:nvPr/>
            </p:nvSpPr>
            <p:spPr>
              <a:xfrm>
                <a:off x="1172308" y="3429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6D40FE6A-5194-A02B-E01B-970F3F03D25B}"/>
                </a:ext>
              </a:extLst>
            </p:cNvPr>
            <p:cNvGrpSpPr/>
            <p:nvPr/>
          </p:nvGrpSpPr>
          <p:grpSpPr>
            <a:xfrm>
              <a:off x="3809278" y="3474364"/>
              <a:ext cx="2473301" cy="1538287"/>
              <a:chOff x="2264958" y="4228707"/>
              <a:chExt cx="2473301" cy="1538287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2CABC672-4DA8-4264-BBE7-A8B5D5979A8B}"/>
                  </a:ext>
                </a:extLst>
              </p:cNvPr>
              <p:cNvGrpSpPr/>
              <p:nvPr/>
            </p:nvGrpSpPr>
            <p:grpSpPr>
              <a:xfrm rot="10800000">
                <a:off x="2264958" y="4228707"/>
                <a:ext cx="360000" cy="1159707"/>
                <a:chOff x="3321610" y="4261168"/>
                <a:chExt cx="360000" cy="1159707"/>
              </a:xfrm>
            </p:grpSpPr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0207ACA9-74EC-B3E5-2BB7-877A2655EDF9}"/>
                    </a:ext>
                  </a:extLst>
                </p:cNvPr>
                <p:cNvSpPr/>
                <p:nvPr/>
              </p:nvSpPr>
              <p:spPr>
                <a:xfrm>
                  <a:off x="3321610" y="5060875"/>
                  <a:ext cx="360000" cy="360000"/>
                </a:xfrm>
                <a:prstGeom prst="ellipse">
                  <a:avLst/>
                </a:prstGeom>
                <a:solidFill>
                  <a:schemeClr val="accent4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92D76E36-26A7-982E-0D83-D83B9246D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1610" y="4261168"/>
                  <a:ext cx="0" cy="997995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041F9BE5-1A99-278C-176C-02B67D6D4B74}"/>
                    </a:ext>
                  </a:extLst>
                </p:cNvPr>
                <p:cNvSpPr/>
                <p:nvPr/>
              </p:nvSpPr>
              <p:spPr>
                <a:xfrm>
                  <a:off x="3411610" y="515087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A9A1D1A2-2475-5C51-2369-B06521993080}"/>
                    </a:ext>
                  </a:extLst>
                </p:cNvPr>
                <p:cNvSpPr/>
                <p:nvPr/>
              </p:nvSpPr>
              <p:spPr>
                <a:xfrm>
                  <a:off x="3465610" y="4261168"/>
                  <a:ext cx="72000" cy="72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EB1ABB4-974C-30F4-C7CB-B0414942B727}"/>
                  </a:ext>
                </a:extLst>
              </p:cNvPr>
              <p:cNvSpPr txBox="1"/>
              <p:nvPr/>
            </p:nvSpPr>
            <p:spPr>
              <a:xfrm>
                <a:off x="2444957" y="5489995"/>
                <a:ext cx="2293302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10000"/>
              </a:bodyPr>
              <a:lstStyle/>
              <a:p>
                <a:r>
                  <a:rPr lang="fr-BE" sz="900" dirty="0"/>
                  <a:t>first FARI </a:t>
                </a:r>
                <a:r>
                  <a:rPr lang="fr-BE" sz="900" dirty="0" err="1"/>
                  <a:t>annual</a:t>
                </a:r>
                <a:r>
                  <a:rPr lang="fr-BE" sz="900" dirty="0"/>
                  <a:t> </a:t>
                </a:r>
                <a:r>
                  <a:rPr lang="fr-BE" sz="900" dirty="0" err="1"/>
                  <a:t>conference</a:t>
                </a:r>
                <a:endParaRPr lang="fr-BE" sz="900" dirty="0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EDA5232-9CE3-79E4-FF31-9337EADE44F1}"/>
                  </a:ext>
                </a:extLst>
              </p:cNvPr>
              <p:cNvSpPr txBox="1"/>
              <p:nvPr/>
            </p:nvSpPr>
            <p:spPr>
              <a:xfrm>
                <a:off x="2444957" y="5197317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85000" lnSpcReduction="20000"/>
              </a:bodyPr>
              <a:lstStyle/>
              <a:p>
                <a:r>
                  <a:rPr lang="fr-BE" dirty="0"/>
                  <a:t>2022</a:t>
                </a: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F3BB86DE-D59D-06BF-7106-B048D9C4FE52}"/>
                </a:ext>
              </a:extLst>
            </p:cNvPr>
            <p:cNvGrpSpPr/>
            <p:nvPr/>
          </p:nvGrpSpPr>
          <p:grpSpPr>
            <a:xfrm>
              <a:off x="5167018" y="2507801"/>
              <a:ext cx="2473302" cy="1326563"/>
              <a:chOff x="1028308" y="3262144"/>
              <a:chExt cx="2473302" cy="1326563"/>
            </a:xfrm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4A7B7167-3A18-8107-0ED8-A80F5314D28E}"/>
                  </a:ext>
                </a:extLst>
              </p:cNvPr>
              <p:cNvSpPr/>
              <p:nvPr/>
            </p:nvSpPr>
            <p:spPr>
              <a:xfrm>
                <a:off x="1028308" y="4228707"/>
                <a:ext cx="360000" cy="360000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>
                <a:normAutofit fontScale="40000" lnSpcReduction="20000"/>
              </a:bodyPr>
              <a:lstStyle/>
              <a:p>
                <a:pPr algn="ctr"/>
                <a:endParaRPr lang="fr-BE"/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9BBD0472-7A45-41CB-6E56-42C2958813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8308" y="3429000"/>
                <a:ext cx="0" cy="997995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C4B543B7-9250-2008-D23A-A57DE5E46599}"/>
                  </a:ext>
                </a:extLst>
              </p:cNvPr>
              <p:cNvSpPr/>
              <p:nvPr/>
            </p:nvSpPr>
            <p:spPr>
              <a:xfrm>
                <a:off x="1118308" y="431870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C834DC78-F5E2-D159-366E-B7206761C492}"/>
                  </a:ext>
                </a:extLst>
              </p:cNvPr>
              <p:cNvSpPr txBox="1"/>
              <p:nvPr/>
            </p:nvSpPr>
            <p:spPr>
              <a:xfrm>
                <a:off x="1208308" y="3554822"/>
                <a:ext cx="2293302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10000"/>
              </a:bodyPr>
              <a:lstStyle/>
              <a:p>
                <a:r>
                  <a:rPr lang="en-US" sz="900" dirty="0"/>
                  <a:t>Opening Test &amp; Experience Center</a:t>
                </a:r>
                <a:endParaRPr lang="fr-BE" sz="900" dirty="0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07005646-F118-E177-4D82-5A5D350B980C}"/>
                  </a:ext>
                </a:extLst>
              </p:cNvPr>
              <p:cNvSpPr txBox="1"/>
              <p:nvPr/>
            </p:nvSpPr>
            <p:spPr>
              <a:xfrm>
                <a:off x="1208308" y="3262144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85000" lnSpcReduction="20000"/>
              </a:bodyPr>
              <a:lstStyle/>
              <a:p>
                <a:r>
                  <a:rPr lang="fr-BE" dirty="0"/>
                  <a:t>2023</a:t>
                </a: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2852479A-70E1-B953-C525-0B9AD325F333}"/>
                  </a:ext>
                </a:extLst>
              </p:cNvPr>
              <p:cNvSpPr/>
              <p:nvPr/>
            </p:nvSpPr>
            <p:spPr>
              <a:xfrm>
                <a:off x="1172308" y="3429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FF2DF5B3-43D4-8455-DEB1-24DD7E7742EE}"/>
                </a:ext>
              </a:extLst>
            </p:cNvPr>
            <p:cNvGrpSpPr/>
            <p:nvPr/>
          </p:nvGrpSpPr>
          <p:grpSpPr>
            <a:xfrm>
              <a:off x="6403668" y="3474364"/>
              <a:ext cx="2473301" cy="1722953"/>
              <a:chOff x="2264958" y="4228707"/>
              <a:chExt cx="2473301" cy="1722953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AAD1E79C-9896-CD3B-AF3F-6ECAE1A1E10B}"/>
                  </a:ext>
                </a:extLst>
              </p:cNvPr>
              <p:cNvGrpSpPr/>
              <p:nvPr/>
            </p:nvGrpSpPr>
            <p:grpSpPr>
              <a:xfrm rot="10800000">
                <a:off x="2264958" y="4228707"/>
                <a:ext cx="360000" cy="1159707"/>
                <a:chOff x="3321610" y="4261168"/>
                <a:chExt cx="360000" cy="1159707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284154B1-9DFC-8184-1EB4-0E9CB12B4B8A}"/>
                    </a:ext>
                  </a:extLst>
                </p:cNvPr>
                <p:cNvSpPr/>
                <p:nvPr/>
              </p:nvSpPr>
              <p:spPr>
                <a:xfrm>
                  <a:off x="3321610" y="5060875"/>
                  <a:ext cx="360000" cy="360000"/>
                </a:xfrm>
                <a:prstGeom prst="ellipse">
                  <a:avLst/>
                </a:prstGeom>
                <a:solidFill>
                  <a:schemeClr val="accent4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143E408C-A18A-0159-6256-7BED8E0479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1610" y="4261168"/>
                  <a:ext cx="0" cy="997995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56B7FA4C-A90A-F3FE-6A75-45BE6B115A81}"/>
                    </a:ext>
                  </a:extLst>
                </p:cNvPr>
                <p:cNvSpPr/>
                <p:nvPr/>
              </p:nvSpPr>
              <p:spPr>
                <a:xfrm>
                  <a:off x="3411610" y="515087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fr-BE" dirty="0"/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A41252A9-7166-5EE6-60DB-3CCA506B6263}"/>
                    </a:ext>
                  </a:extLst>
                </p:cNvPr>
                <p:cNvSpPr/>
                <p:nvPr/>
              </p:nvSpPr>
              <p:spPr>
                <a:xfrm>
                  <a:off x="3465610" y="4261168"/>
                  <a:ext cx="72000" cy="72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C4F8D32A-D864-3DDE-B17B-EB466B11F832}"/>
                  </a:ext>
                </a:extLst>
              </p:cNvPr>
              <p:cNvSpPr txBox="1"/>
              <p:nvPr/>
            </p:nvSpPr>
            <p:spPr>
              <a:xfrm>
                <a:off x="2444957" y="5489995"/>
                <a:ext cx="2293302" cy="461665"/>
              </a:xfrm>
              <a:prstGeom prst="rect">
                <a:avLst/>
              </a:prstGeom>
              <a:noFill/>
            </p:spPr>
            <p:txBody>
              <a:bodyPr wrap="square" rtlCol="0">
                <a:normAutofit lnSpcReduction="10000"/>
              </a:bodyPr>
              <a:lstStyle/>
              <a:p>
                <a:r>
                  <a:rPr lang="en-US" sz="900" dirty="0"/>
                  <a:t>Launch of AI Academy</a:t>
                </a:r>
                <a:br>
                  <a:rPr lang="en-US" sz="900" dirty="0"/>
                </a:br>
                <a:r>
                  <a:rPr lang="en-US" sz="900" dirty="0"/>
                  <a:t>Opening of the CAVE</a:t>
                </a:r>
                <a:endParaRPr lang="fr-BE" sz="900" dirty="0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C978CBFB-CD90-68EC-CAE9-6B46B078C302}"/>
                  </a:ext>
                </a:extLst>
              </p:cNvPr>
              <p:cNvSpPr txBox="1"/>
              <p:nvPr/>
            </p:nvSpPr>
            <p:spPr>
              <a:xfrm>
                <a:off x="2444957" y="5197317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85000" lnSpcReduction="20000"/>
              </a:bodyPr>
              <a:lstStyle/>
              <a:p>
                <a:r>
                  <a:rPr lang="fr-BE" dirty="0"/>
                  <a:t>2024</a:t>
                </a:r>
              </a:p>
            </p:txBody>
          </p: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FE854A28-A79A-535D-3CD0-51D150A15A15}"/>
                </a:ext>
              </a:extLst>
            </p:cNvPr>
            <p:cNvGrpSpPr/>
            <p:nvPr/>
          </p:nvGrpSpPr>
          <p:grpSpPr>
            <a:xfrm>
              <a:off x="7730317" y="2507801"/>
              <a:ext cx="2473302" cy="1326563"/>
              <a:chOff x="716327" y="3262144"/>
              <a:chExt cx="2473302" cy="1326563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CBE12BB8-7D4F-5FB2-5C53-B3064176B881}"/>
                  </a:ext>
                </a:extLst>
              </p:cNvPr>
              <p:cNvSpPr/>
              <p:nvPr/>
            </p:nvSpPr>
            <p:spPr>
              <a:xfrm>
                <a:off x="716327" y="4228707"/>
                <a:ext cx="360000" cy="360000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>
                <a:normAutofit fontScale="40000" lnSpcReduction="20000"/>
              </a:bodyPr>
              <a:lstStyle/>
              <a:p>
                <a:pPr algn="ctr"/>
                <a:endParaRPr lang="fr-BE"/>
              </a:p>
            </p:txBody>
          </p: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46F069A9-C6B3-EA8F-9FAC-DCD90128CB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6327" y="3429000"/>
                <a:ext cx="0" cy="997995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3C717C25-8BA0-5E33-4C29-EC68BE64D23C}"/>
                  </a:ext>
                </a:extLst>
              </p:cNvPr>
              <p:cNvSpPr/>
              <p:nvPr/>
            </p:nvSpPr>
            <p:spPr>
              <a:xfrm>
                <a:off x="806327" y="431870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406CB607-0745-551E-4658-5B7EE933B46E}"/>
                  </a:ext>
                </a:extLst>
              </p:cNvPr>
              <p:cNvSpPr txBox="1"/>
              <p:nvPr/>
            </p:nvSpPr>
            <p:spPr>
              <a:xfrm>
                <a:off x="896327" y="3554822"/>
                <a:ext cx="2293302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10000"/>
              </a:bodyPr>
              <a:lstStyle/>
              <a:p>
                <a:r>
                  <a:rPr lang="fr-BE" sz="900" dirty="0" err="1"/>
                  <a:t>Comprehensive</a:t>
                </a:r>
                <a:r>
                  <a:rPr lang="fr-BE" sz="900" dirty="0"/>
                  <a:t> service </a:t>
                </a:r>
                <a:r>
                  <a:rPr lang="fr-BE" sz="900" dirty="0" err="1"/>
                  <a:t>offering</a:t>
                </a:r>
                <a:endParaRPr lang="fr-BE" sz="900" dirty="0"/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D05A2885-539B-6F46-4B0D-BF458AC6D97D}"/>
                  </a:ext>
                </a:extLst>
              </p:cNvPr>
              <p:cNvSpPr txBox="1"/>
              <p:nvPr/>
            </p:nvSpPr>
            <p:spPr>
              <a:xfrm>
                <a:off x="896327" y="3262144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85000" lnSpcReduction="20000"/>
              </a:bodyPr>
              <a:lstStyle/>
              <a:p>
                <a:r>
                  <a:rPr lang="fr-BE" dirty="0"/>
                  <a:t>2025</a:t>
                </a:r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0E3794D3-8FF6-A670-BD37-F2B8A1898F4E}"/>
                  </a:ext>
                </a:extLst>
              </p:cNvPr>
              <p:cNvSpPr/>
              <p:nvPr/>
            </p:nvSpPr>
            <p:spPr>
              <a:xfrm>
                <a:off x="860327" y="3429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24573E2E-4FBB-B792-9F54-65DF08671A4A}"/>
              </a:ext>
            </a:extLst>
          </p:cNvPr>
          <p:cNvGrpSpPr/>
          <p:nvPr/>
        </p:nvGrpSpPr>
        <p:grpSpPr>
          <a:xfrm>
            <a:off x="9275691" y="4028780"/>
            <a:ext cx="1854976" cy="1176798"/>
            <a:chOff x="2264958" y="4228707"/>
            <a:chExt cx="2473301" cy="1569064"/>
          </a:xfrm>
        </p:grpSpPr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0691D93E-3FB9-51B5-4548-A770DB7659AD}"/>
                </a:ext>
              </a:extLst>
            </p:cNvPr>
            <p:cNvGrpSpPr/>
            <p:nvPr/>
          </p:nvGrpSpPr>
          <p:grpSpPr>
            <a:xfrm rot="10800000">
              <a:off x="2264958" y="4228707"/>
              <a:ext cx="360000" cy="1159707"/>
              <a:chOff x="3321610" y="4261168"/>
              <a:chExt cx="360000" cy="1159707"/>
            </a:xfrm>
          </p:grpSpPr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633801F5-33BB-D11A-6D86-AA05AE8C06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1610" y="4261168"/>
                <a:ext cx="0" cy="997995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DCC834E2-65C1-7F4C-F8C0-0C98ED7EA891}"/>
                  </a:ext>
                </a:extLst>
              </p:cNvPr>
              <p:cNvSpPr/>
              <p:nvPr/>
            </p:nvSpPr>
            <p:spPr>
              <a:xfrm>
                <a:off x="3411610" y="515087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2940A350-74FB-4386-9D2F-DC9DC738E1FA}"/>
                  </a:ext>
                </a:extLst>
              </p:cNvPr>
              <p:cNvSpPr/>
              <p:nvPr/>
            </p:nvSpPr>
            <p:spPr>
              <a:xfrm>
                <a:off x="3321610" y="5060875"/>
                <a:ext cx="360000" cy="360000"/>
              </a:xfrm>
              <a:prstGeom prst="ellips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BE8B0C1-8E96-C534-9EEB-57E4BC234111}"/>
                  </a:ext>
                </a:extLst>
              </p:cNvPr>
              <p:cNvSpPr/>
              <p:nvPr/>
            </p:nvSpPr>
            <p:spPr>
              <a:xfrm>
                <a:off x="3465610" y="4261168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F09BAE01-9B12-DAEF-53DD-3B6384C370F0}"/>
                </a:ext>
              </a:extLst>
            </p:cNvPr>
            <p:cNvSpPr txBox="1"/>
            <p:nvPr/>
          </p:nvSpPr>
          <p:spPr>
            <a:xfrm>
              <a:off x="2444957" y="5489995"/>
              <a:ext cx="229330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/>
                <a:t>first FARI </a:t>
              </a:r>
              <a:r>
                <a:rPr lang="fr-BE" sz="900" dirty="0" err="1"/>
                <a:t>annual</a:t>
              </a:r>
              <a:r>
                <a:rPr lang="fr-BE" sz="900" dirty="0"/>
                <a:t> </a:t>
              </a:r>
              <a:r>
                <a:rPr lang="fr-BE" sz="900" dirty="0" err="1"/>
                <a:t>conference</a:t>
              </a:r>
              <a:endParaRPr lang="fr-BE" sz="900" dirty="0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82D1E0FC-4149-0F73-C90F-0238A34AF5AA}"/>
                </a:ext>
              </a:extLst>
            </p:cNvPr>
            <p:cNvSpPr txBox="1"/>
            <p:nvPr/>
          </p:nvSpPr>
          <p:spPr>
            <a:xfrm>
              <a:off x="2444957" y="5197318"/>
              <a:ext cx="22933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/>
                <a:t>July 2021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39F55A1-7FF1-5219-4E18-B1CAEEE97ACC}"/>
              </a:ext>
            </a:extLst>
          </p:cNvPr>
          <p:cNvGrpSpPr/>
          <p:nvPr/>
        </p:nvGrpSpPr>
        <p:grpSpPr>
          <a:xfrm>
            <a:off x="-1442982" y="2738101"/>
            <a:ext cx="1854977" cy="994922"/>
            <a:chOff x="1028308" y="3262144"/>
            <a:chExt cx="2473302" cy="132656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0B8F524-FCFF-921C-B5A7-198478E153CE}"/>
                </a:ext>
              </a:extLst>
            </p:cNvPr>
            <p:cNvSpPr/>
            <p:nvPr/>
          </p:nvSpPr>
          <p:spPr>
            <a:xfrm>
              <a:off x="1028308" y="4228707"/>
              <a:ext cx="360000" cy="360000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99CAEA9F-4F6A-49BE-9020-C5870AE7D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8308" y="3429000"/>
              <a:ext cx="0" cy="997995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B7901A1-C94E-BE1F-C453-6CB30440909F}"/>
                </a:ext>
              </a:extLst>
            </p:cNvPr>
            <p:cNvSpPr/>
            <p:nvPr/>
          </p:nvSpPr>
          <p:spPr>
            <a:xfrm>
              <a:off x="1118308" y="4318707"/>
              <a:ext cx="180000" cy="180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B598BD7-6028-E5A5-7677-472699C15A7E}"/>
                </a:ext>
              </a:extLst>
            </p:cNvPr>
            <p:cNvSpPr txBox="1"/>
            <p:nvPr/>
          </p:nvSpPr>
          <p:spPr>
            <a:xfrm>
              <a:off x="1208308" y="3554821"/>
              <a:ext cx="229330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/>
                <a:t>Start of AI </a:t>
              </a:r>
              <a:r>
                <a:rPr lang="fr-BE" sz="900" dirty="0" err="1"/>
                <a:t>Lab</a:t>
              </a:r>
              <a:r>
                <a:rPr lang="fr-BE" sz="900" dirty="0"/>
                <a:t> in Brussels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BA9F86E-7C39-31AA-E57B-7A6154C26C6F}"/>
                </a:ext>
              </a:extLst>
            </p:cNvPr>
            <p:cNvSpPr txBox="1"/>
            <p:nvPr/>
          </p:nvSpPr>
          <p:spPr>
            <a:xfrm>
              <a:off x="1208308" y="3262144"/>
              <a:ext cx="22933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/>
                <a:t>1983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7568074-782E-E1BA-67D0-7922DBCE4351}"/>
                </a:ext>
              </a:extLst>
            </p:cNvPr>
            <p:cNvSpPr/>
            <p:nvPr/>
          </p:nvSpPr>
          <p:spPr>
            <a:xfrm>
              <a:off x="1172308" y="3429000"/>
              <a:ext cx="72000" cy="72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57" name="Right Brace 56">
            <a:extLst>
              <a:ext uri="{FF2B5EF4-FFF2-40B4-BE49-F238E27FC236}">
                <a16:creationId xmlns:a16="http://schemas.microsoft.com/office/drawing/2014/main" id="{394C4F89-588E-8DAB-D93A-0C1BED700010}"/>
              </a:ext>
            </a:extLst>
          </p:cNvPr>
          <p:cNvSpPr/>
          <p:nvPr/>
        </p:nvSpPr>
        <p:spPr>
          <a:xfrm rot="5400000">
            <a:off x="3716898" y="3116987"/>
            <a:ext cx="345106" cy="3573575"/>
          </a:xfrm>
          <a:prstGeom prst="rightBrace">
            <a:avLst>
              <a:gd name="adj1" fmla="val 8333"/>
              <a:gd name="adj2" fmla="val 5017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F8D0497D-505C-49FA-B307-9F16E59734A6}"/>
              </a:ext>
            </a:extLst>
          </p:cNvPr>
          <p:cNvSpPr/>
          <p:nvPr/>
        </p:nvSpPr>
        <p:spPr>
          <a:xfrm rot="5400000">
            <a:off x="7190944" y="3268158"/>
            <a:ext cx="346289" cy="3267697"/>
          </a:xfrm>
          <a:prstGeom prst="rightBrace">
            <a:avLst>
              <a:gd name="adj1" fmla="val 8333"/>
              <a:gd name="adj2" fmla="val 5114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835330-6D7E-149A-133D-1F1AC44A6527}"/>
              </a:ext>
            </a:extLst>
          </p:cNvPr>
          <p:cNvSpPr txBox="1"/>
          <p:nvPr/>
        </p:nvSpPr>
        <p:spPr>
          <a:xfrm>
            <a:off x="2438720" y="5204790"/>
            <a:ext cx="2901462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/>
              <a:t>Funded mainly by Recovery &amp; Resilience Facility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D7CBAC-BA55-72C4-892E-970172ADC421}"/>
              </a:ext>
            </a:extLst>
          </p:cNvPr>
          <p:cNvSpPr txBox="1"/>
          <p:nvPr/>
        </p:nvSpPr>
        <p:spPr>
          <a:xfrm>
            <a:off x="6168825" y="5182495"/>
            <a:ext cx="2212100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/>
              <a:t>Funded mainly by FEDER/EFRO</a:t>
            </a:r>
          </a:p>
        </p:txBody>
      </p:sp>
    </p:spTree>
    <p:extLst>
      <p:ext uri="{BB962C8B-B14F-4D97-AF65-F5344CB8AC3E}">
        <p14:creationId xmlns:p14="http://schemas.microsoft.com/office/powerpoint/2010/main" val="262631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Under </a:t>
            </a:r>
            <a:r>
              <a:rPr lang="fr-BE" dirty="0" err="1"/>
              <a:t>algorithmic</a:t>
            </a:r>
            <a:r>
              <a:rPr lang="fr-BE" dirty="0"/>
              <a:t> influence</a:t>
            </a:r>
          </a:p>
          <a:p>
            <a:pPr lvl="1"/>
            <a:r>
              <a:rPr lang="fr-BE" dirty="0" err="1"/>
              <a:t>Algorithms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recommand</a:t>
            </a:r>
            <a:endParaRPr lang="fr-BE" dirty="0"/>
          </a:p>
          <a:p>
            <a:pPr lvl="1"/>
            <a:r>
              <a:rPr lang="fr-BE" dirty="0" err="1"/>
              <a:t>Algorithms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oblige</a:t>
            </a:r>
            <a:endParaRPr lang="en-US" dirty="0"/>
          </a:p>
          <a:p>
            <a:r>
              <a:rPr lang="fr-BE" dirty="0"/>
              <a:t>How to </a:t>
            </a:r>
            <a:r>
              <a:rPr lang="fr-BE" dirty="0" err="1"/>
              <a:t>legitimate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use:</a:t>
            </a:r>
          </a:p>
          <a:p>
            <a:pPr lvl="1"/>
            <a:r>
              <a:rPr lang="fr-BE" dirty="0" err="1"/>
              <a:t>Criticisms</a:t>
            </a:r>
            <a:endParaRPr lang="fr-BE" dirty="0"/>
          </a:p>
          <a:p>
            <a:pPr lvl="1"/>
            <a:r>
              <a:rPr lang="fr-BE" dirty="0" err="1"/>
              <a:t>Citicode</a:t>
            </a:r>
            <a:r>
              <a:rPr lang="fr-BE" dirty="0"/>
              <a:t> (Citoyens Hackers)</a:t>
            </a:r>
          </a:p>
          <a:p>
            <a:r>
              <a:rPr lang="fr-BE" dirty="0"/>
              <a:t>FARI:</a:t>
            </a:r>
          </a:p>
          <a:p>
            <a:pPr lvl="1"/>
            <a:r>
              <a:rPr lang="fr-BE" dirty="0" err="1"/>
              <a:t>Some</a:t>
            </a:r>
            <a:r>
              <a:rPr lang="fr-BE" dirty="0"/>
              <a:t> </a:t>
            </a:r>
            <a:r>
              <a:rPr lang="fr-BE" dirty="0" err="1"/>
              <a:t>projects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A2DF-3230-C140-A3AF-736EA874535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09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6C21E55A-90E0-91A0-1D09-0B2FD7C71C55}"/>
              </a:ext>
            </a:extLst>
          </p:cNvPr>
          <p:cNvCxnSpPr>
            <a:cxnSpLocks/>
          </p:cNvCxnSpPr>
          <p:nvPr/>
        </p:nvCxnSpPr>
        <p:spPr>
          <a:xfrm flipV="1">
            <a:off x="319454" y="3577852"/>
            <a:ext cx="6180123" cy="20171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re 19">
            <a:extLst>
              <a:ext uri="{FF2B5EF4-FFF2-40B4-BE49-F238E27FC236}">
                <a16:creationId xmlns:a16="http://schemas.microsoft.com/office/drawing/2014/main" id="{079A74AF-6372-2BF4-3D10-B030A44A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built upon 40 years of previous research</a:t>
            </a:r>
            <a:endParaRPr lang="fr-BE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58DDD16-A1BD-704C-35D6-8EA665370E56}"/>
              </a:ext>
            </a:extLst>
          </p:cNvPr>
          <p:cNvGrpSpPr>
            <a:grpSpLocks/>
          </p:cNvGrpSpPr>
          <p:nvPr/>
        </p:nvGrpSpPr>
        <p:grpSpPr>
          <a:xfrm>
            <a:off x="6353687" y="3147460"/>
            <a:ext cx="2827872" cy="1008569"/>
            <a:chOff x="2572628" y="2507801"/>
            <a:chExt cx="7540992" cy="2689516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9EBB3A9-8154-98AE-1914-A51EC5A60352}"/>
                </a:ext>
              </a:extLst>
            </p:cNvPr>
            <p:cNvCxnSpPr>
              <a:cxnSpLocks/>
              <a:stCxn id="13" idx="6"/>
            </p:cNvCxnSpPr>
            <p:nvPr/>
          </p:nvCxnSpPr>
          <p:spPr>
            <a:xfrm>
              <a:off x="2842628" y="3654364"/>
              <a:ext cx="6735362" cy="762"/>
            </a:xfrm>
            <a:prstGeom prst="line">
              <a:avLst/>
            </a:prstGeom>
            <a:ln w="6350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910C7F49-67FA-C9DF-B269-577629DAA891}"/>
                </a:ext>
              </a:extLst>
            </p:cNvPr>
            <p:cNvGrpSpPr/>
            <p:nvPr/>
          </p:nvGrpSpPr>
          <p:grpSpPr>
            <a:xfrm>
              <a:off x="2572628" y="2507801"/>
              <a:ext cx="2473302" cy="1326563"/>
              <a:chOff x="1028308" y="3262144"/>
              <a:chExt cx="2473302" cy="1326563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A41CB8E-C092-62A0-7E10-058221FE163A}"/>
                  </a:ext>
                </a:extLst>
              </p:cNvPr>
              <p:cNvSpPr/>
              <p:nvPr/>
            </p:nvSpPr>
            <p:spPr>
              <a:xfrm>
                <a:off x="1028308" y="4228707"/>
                <a:ext cx="360000" cy="360000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203B486D-1B16-4A6D-B3DC-306486B5EC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8308" y="3429000"/>
                <a:ext cx="0" cy="997995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4A79BD5-A73D-F658-4917-98A319FF0E34}"/>
                  </a:ext>
                </a:extLst>
              </p:cNvPr>
              <p:cNvSpPr/>
              <p:nvPr/>
            </p:nvSpPr>
            <p:spPr>
              <a:xfrm>
                <a:off x="1118308" y="431870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513A371-C006-25D2-9033-3404ECC1656D}"/>
                  </a:ext>
                </a:extLst>
              </p:cNvPr>
              <p:cNvSpPr txBox="1"/>
              <p:nvPr/>
            </p:nvSpPr>
            <p:spPr>
              <a:xfrm>
                <a:off x="1208308" y="3554822"/>
                <a:ext cx="2293302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fr-BE" sz="900" dirty="0"/>
                  <a:t>Launch of FARI (ULB&amp;VUB)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5E492F2-A619-2418-3131-4185A8873B99}"/>
                  </a:ext>
                </a:extLst>
              </p:cNvPr>
              <p:cNvSpPr txBox="1"/>
              <p:nvPr/>
            </p:nvSpPr>
            <p:spPr>
              <a:xfrm>
                <a:off x="1208308" y="3262144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fr-BE" dirty="0"/>
                  <a:t>2021</a:t>
                </a: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E660BC74-7D4C-228D-6614-94031E1DE573}"/>
                  </a:ext>
                </a:extLst>
              </p:cNvPr>
              <p:cNvSpPr/>
              <p:nvPr/>
            </p:nvSpPr>
            <p:spPr>
              <a:xfrm>
                <a:off x="1172308" y="3429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6D40FE6A-5194-A02B-E01B-970F3F03D25B}"/>
                </a:ext>
              </a:extLst>
            </p:cNvPr>
            <p:cNvGrpSpPr/>
            <p:nvPr/>
          </p:nvGrpSpPr>
          <p:grpSpPr>
            <a:xfrm>
              <a:off x="3809278" y="3474364"/>
              <a:ext cx="2473301" cy="1538287"/>
              <a:chOff x="2264958" y="4228707"/>
              <a:chExt cx="2473301" cy="1538287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2CABC672-4DA8-4264-BBE7-A8B5D5979A8B}"/>
                  </a:ext>
                </a:extLst>
              </p:cNvPr>
              <p:cNvGrpSpPr/>
              <p:nvPr/>
            </p:nvGrpSpPr>
            <p:grpSpPr>
              <a:xfrm rot="10800000">
                <a:off x="2264958" y="4228707"/>
                <a:ext cx="360000" cy="1159707"/>
                <a:chOff x="3321610" y="4261168"/>
                <a:chExt cx="360000" cy="1159707"/>
              </a:xfrm>
            </p:grpSpPr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0207ACA9-74EC-B3E5-2BB7-877A2655EDF9}"/>
                    </a:ext>
                  </a:extLst>
                </p:cNvPr>
                <p:cNvSpPr/>
                <p:nvPr/>
              </p:nvSpPr>
              <p:spPr>
                <a:xfrm>
                  <a:off x="3321610" y="5060875"/>
                  <a:ext cx="360000" cy="360000"/>
                </a:xfrm>
                <a:prstGeom prst="ellipse">
                  <a:avLst/>
                </a:prstGeom>
                <a:solidFill>
                  <a:schemeClr val="accent4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92D76E36-26A7-982E-0D83-D83B9246D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1610" y="4261168"/>
                  <a:ext cx="0" cy="997995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041F9BE5-1A99-278C-176C-02B67D6D4B74}"/>
                    </a:ext>
                  </a:extLst>
                </p:cNvPr>
                <p:cNvSpPr/>
                <p:nvPr/>
              </p:nvSpPr>
              <p:spPr>
                <a:xfrm>
                  <a:off x="3411610" y="515087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A9A1D1A2-2475-5C51-2369-B06521993080}"/>
                    </a:ext>
                  </a:extLst>
                </p:cNvPr>
                <p:cNvSpPr/>
                <p:nvPr/>
              </p:nvSpPr>
              <p:spPr>
                <a:xfrm>
                  <a:off x="3465610" y="4261168"/>
                  <a:ext cx="72000" cy="72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EB1ABB4-974C-30F4-C7CB-B0414942B727}"/>
                  </a:ext>
                </a:extLst>
              </p:cNvPr>
              <p:cNvSpPr txBox="1"/>
              <p:nvPr/>
            </p:nvSpPr>
            <p:spPr>
              <a:xfrm>
                <a:off x="2444957" y="5489995"/>
                <a:ext cx="2293302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fr-BE" sz="900" dirty="0"/>
                  <a:t>first FARI </a:t>
                </a:r>
                <a:r>
                  <a:rPr lang="fr-BE" sz="900" dirty="0" err="1"/>
                  <a:t>annual</a:t>
                </a:r>
                <a:r>
                  <a:rPr lang="fr-BE" sz="900" dirty="0"/>
                  <a:t> </a:t>
                </a:r>
                <a:r>
                  <a:rPr lang="fr-BE" sz="900" dirty="0" err="1"/>
                  <a:t>conference</a:t>
                </a:r>
                <a:endParaRPr lang="fr-BE" sz="900" dirty="0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EDA5232-9CE3-79E4-FF31-9337EADE44F1}"/>
                  </a:ext>
                </a:extLst>
              </p:cNvPr>
              <p:cNvSpPr txBox="1"/>
              <p:nvPr/>
            </p:nvSpPr>
            <p:spPr>
              <a:xfrm>
                <a:off x="2444957" y="5197317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fr-BE" dirty="0"/>
                  <a:t>2022</a:t>
                </a: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F3BB86DE-D59D-06BF-7106-B048D9C4FE52}"/>
                </a:ext>
              </a:extLst>
            </p:cNvPr>
            <p:cNvGrpSpPr/>
            <p:nvPr/>
          </p:nvGrpSpPr>
          <p:grpSpPr>
            <a:xfrm>
              <a:off x="5167018" y="2507801"/>
              <a:ext cx="2473302" cy="1326563"/>
              <a:chOff x="1028308" y="3262144"/>
              <a:chExt cx="2473302" cy="1326563"/>
            </a:xfrm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4A7B7167-3A18-8107-0ED8-A80F5314D28E}"/>
                  </a:ext>
                </a:extLst>
              </p:cNvPr>
              <p:cNvSpPr/>
              <p:nvPr/>
            </p:nvSpPr>
            <p:spPr>
              <a:xfrm>
                <a:off x="1028308" y="4228707"/>
                <a:ext cx="360000" cy="360000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9BBD0472-7A45-41CB-6E56-42C2958813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8308" y="3429000"/>
                <a:ext cx="0" cy="997995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C4B543B7-9250-2008-D23A-A57DE5E46599}"/>
                  </a:ext>
                </a:extLst>
              </p:cNvPr>
              <p:cNvSpPr/>
              <p:nvPr/>
            </p:nvSpPr>
            <p:spPr>
              <a:xfrm>
                <a:off x="1118308" y="431870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C834DC78-F5E2-D159-366E-B7206761C492}"/>
                  </a:ext>
                </a:extLst>
              </p:cNvPr>
              <p:cNvSpPr txBox="1"/>
              <p:nvPr/>
            </p:nvSpPr>
            <p:spPr>
              <a:xfrm>
                <a:off x="1208308" y="3554822"/>
                <a:ext cx="2293302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en-US" sz="900" dirty="0"/>
                  <a:t>Opening Test &amp; Experience Center</a:t>
                </a:r>
                <a:endParaRPr lang="fr-BE" sz="900" dirty="0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07005646-F118-E177-4D82-5A5D350B980C}"/>
                  </a:ext>
                </a:extLst>
              </p:cNvPr>
              <p:cNvSpPr txBox="1"/>
              <p:nvPr/>
            </p:nvSpPr>
            <p:spPr>
              <a:xfrm>
                <a:off x="1208308" y="3262144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fr-BE" dirty="0"/>
                  <a:t>2023</a:t>
                </a: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2852479A-70E1-B953-C525-0B9AD325F333}"/>
                  </a:ext>
                </a:extLst>
              </p:cNvPr>
              <p:cNvSpPr/>
              <p:nvPr/>
            </p:nvSpPr>
            <p:spPr>
              <a:xfrm>
                <a:off x="1172308" y="3429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FF2DF5B3-43D4-8455-DEB1-24DD7E7742EE}"/>
                </a:ext>
              </a:extLst>
            </p:cNvPr>
            <p:cNvGrpSpPr/>
            <p:nvPr/>
          </p:nvGrpSpPr>
          <p:grpSpPr>
            <a:xfrm>
              <a:off x="6403668" y="3474364"/>
              <a:ext cx="2473301" cy="1722953"/>
              <a:chOff x="2264958" y="4228707"/>
              <a:chExt cx="2473301" cy="1722953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AAD1E79C-9896-CD3B-AF3F-6ECAE1A1E10B}"/>
                  </a:ext>
                </a:extLst>
              </p:cNvPr>
              <p:cNvGrpSpPr/>
              <p:nvPr/>
            </p:nvGrpSpPr>
            <p:grpSpPr>
              <a:xfrm rot="10800000">
                <a:off x="2264958" y="4228707"/>
                <a:ext cx="360000" cy="1159707"/>
                <a:chOff x="3321610" y="4261168"/>
                <a:chExt cx="360000" cy="1159707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284154B1-9DFC-8184-1EB4-0E9CB12B4B8A}"/>
                    </a:ext>
                  </a:extLst>
                </p:cNvPr>
                <p:cNvSpPr/>
                <p:nvPr/>
              </p:nvSpPr>
              <p:spPr>
                <a:xfrm>
                  <a:off x="3321610" y="5060875"/>
                  <a:ext cx="360000" cy="360000"/>
                </a:xfrm>
                <a:prstGeom prst="ellipse">
                  <a:avLst/>
                </a:prstGeom>
                <a:solidFill>
                  <a:schemeClr val="accent4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143E408C-A18A-0159-6256-7BED8E0479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1610" y="4261168"/>
                  <a:ext cx="0" cy="997995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56B7FA4C-A90A-F3FE-6A75-45BE6B115A81}"/>
                    </a:ext>
                  </a:extLst>
                </p:cNvPr>
                <p:cNvSpPr/>
                <p:nvPr/>
              </p:nvSpPr>
              <p:spPr>
                <a:xfrm>
                  <a:off x="3411610" y="515087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A41252A9-7166-5EE6-60DB-3CCA506B6263}"/>
                    </a:ext>
                  </a:extLst>
                </p:cNvPr>
                <p:cNvSpPr/>
                <p:nvPr/>
              </p:nvSpPr>
              <p:spPr>
                <a:xfrm>
                  <a:off x="3465610" y="4261168"/>
                  <a:ext cx="72000" cy="72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C4F8D32A-D864-3DDE-B17B-EB466B11F832}"/>
                  </a:ext>
                </a:extLst>
              </p:cNvPr>
              <p:cNvSpPr txBox="1"/>
              <p:nvPr/>
            </p:nvSpPr>
            <p:spPr>
              <a:xfrm>
                <a:off x="2444958" y="5489994"/>
                <a:ext cx="2293301" cy="461666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225" dirty="0"/>
                  <a:t>Launch AI Academy</a:t>
                </a:r>
              </a:p>
              <a:p>
                <a:r>
                  <a:rPr lang="en-US" sz="225" dirty="0"/>
                  <a:t>Opening of the CAVE</a:t>
                </a:r>
                <a:endParaRPr lang="fr-BE" sz="225" dirty="0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C978CBFB-CD90-68EC-CAE9-6B46B078C302}"/>
                  </a:ext>
                </a:extLst>
              </p:cNvPr>
              <p:cNvSpPr txBox="1"/>
              <p:nvPr/>
            </p:nvSpPr>
            <p:spPr>
              <a:xfrm>
                <a:off x="2444957" y="5197317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fr-BE" dirty="0"/>
                  <a:t>2024</a:t>
                </a:r>
              </a:p>
            </p:txBody>
          </p: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FE854A28-A79A-535D-3CD0-51D150A15A15}"/>
                </a:ext>
              </a:extLst>
            </p:cNvPr>
            <p:cNvGrpSpPr/>
            <p:nvPr/>
          </p:nvGrpSpPr>
          <p:grpSpPr>
            <a:xfrm>
              <a:off x="7640318" y="2507801"/>
              <a:ext cx="2473302" cy="1326563"/>
              <a:chOff x="626328" y="3262144"/>
              <a:chExt cx="2473302" cy="1326563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CBE12BB8-7D4F-5FB2-5C53-B3064176B881}"/>
                  </a:ext>
                </a:extLst>
              </p:cNvPr>
              <p:cNvSpPr/>
              <p:nvPr/>
            </p:nvSpPr>
            <p:spPr>
              <a:xfrm>
                <a:off x="626328" y="4228707"/>
                <a:ext cx="360000" cy="360000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46F069A9-C6B3-EA8F-9FAC-DCD90128CB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6328" y="3429000"/>
                <a:ext cx="0" cy="997995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3C717C25-8BA0-5E33-4C29-EC68BE64D23C}"/>
                  </a:ext>
                </a:extLst>
              </p:cNvPr>
              <p:cNvSpPr/>
              <p:nvPr/>
            </p:nvSpPr>
            <p:spPr>
              <a:xfrm>
                <a:off x="716328" y="431870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406CB607-0745-551E-4658-5B7EE933B46E}"/>
                  </a:ext>
                </a:extLst>
              </p:cNvPr>
              <p:cNvSpPr txBox="1"/>
              <p:nvPr/>
            </p:nvSpPr>
            <p:spPr>
              <a:xfrm>
                <a:off x="806328" y="3554822"/>
                <a:ext cx="2293302" cy="277000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fr-BE" sz="900" dirty="0" err="1"/>
                  <a:t>Comprehensive</a:t>
                </a:r>
                <a:r>
                  <a:rPr lang="fr-BE" sz="900" dirty="0"/>
                  <a:t> service </a:t>
                </a:r>
                <a:r>
                  <a:rPr lang="fr-BE" sz="900" dirty="0" err="1"/>
                  <a:t>offering</a:t>
                </a:r>
                <a:endParaRPr lang="fr-BE" sz="900" dirty="0"/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D05A2885-539B-6F46-4B0D-BF458AC6D97D}"/>
                  </a:ext>
                </a:extLst>
              </p:cNvPr>
              <p:cNvSpPr txBox="1"/>
              <p:nvPr/>
            </p:nvSpPr>
            <p:spPr>
              <a:xfrm>
                <a:off x="806328" y="3262144"/>
                <a:ext cx="2293302" cy="369332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25000" lnSpcReduction="20000"/>
              </a:bodyPr>
              <a:lstStyle/>
              <a:p>
                <a:r>
                  <a:rPr lang="fr-BE" dirty="0"/>
                  <a:t>2025</a:t>
                </a:r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0E3794D3-8FF6-A670-BD37-F2B8A1898F4E}"/>
                  </a:ext>
                </a:extLst>
              </p:cNvPr>
              <p:cNvSpPr/>
              <p:nvPr/>
            </p:nvSpPr>
            <p:spPr>
              <a:xfrm>
                <a:off x="770328" y="3429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24573E2E-4FBB-B792-9F54-65DF08671A4A}"/>
              </a:ext>
            </a:extLst>
          </p:cNvPr>
          <p:cNvGrpSpPr/>
          <p:nvPr/>
        </p:nvGrpSpPr>
        <p:grpSpPr>
          <a:xfrm>
            <a:off x="9275691" y="4028780"/>
            <a:ext cx="1854976" cy="1176798"/>
            <a:chOff x="2264958" y="4228707"/>
            <a:chExt cx="2473301" cy="1569064"/>
          </a:xfrm>
        </p:grpSpPr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0691D93E-3FB9-51B5-4548-A770DB7659AD}"/>
                </a:ext>
              </a:extLst>
            </p:cNvPr>
            <p:cNvGrpSpPr/>
            <p:nvPr/>
          </p:nvGrpSpPr>
          <p:grpSpPr>
            <a:xfrm rot="10800000">
              <a:off x="2264958" y="4228707"/>
              <a:ext cx="360000" cy="1159707"/>
              <a:chOff x="3321610" y="4261168"/>
              <a:chExt cx="360000" cy="1159707"/>
            </a:xfrm>
          </p:grpSpPr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2940A350-74FB-4386-9D2F-DC9DC738E1FA}"/>
                  </a:ext>
                </a:extLst>
              </p:cNvPr>
              <p:cNvSpPr/>
              <p:nvPr/>
            </p:nvSpPr>
            <p:spPr>
              <a:xfrm>
                <a:off x="3321610" y="5060875"/>
                <a:ext cx="360000" cy="360000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633801F5-33BB-D11A-6D86-AA05AE8C06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1610" y="4261168"/>
                <a:ext cx="0" cy="997995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DCC834E2-65C1-7F4C-F8C0-0C98ED7EA891}"/>
                  </a:ext>
                </a:extLst>
              </p:cNvPr>
              <p:cNvSpPr/>
              <p:nvPr/>
            </p:nvSpPr>
            <p:spPr>
              <a:xfrm>
                <a:off x="3411610" y="515087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8BE8B0C1-8E96-C534-9EEB-57E4BC234111}"/>
                  </a:ext>
                </a:extLst>
              </p:cNvPr>
              <p:cNvSpPr/>
              <p:nvPr/>
            </p:nvSpPr>
            <p:spPr>
              <a:xfrm>
                <a:off x="3465610" y="4261168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F09BAE01-9B12-DAEF-53DD-3B6384C370F0}"/>
                </a:ext>
              </a:extLst>
            </p:cNvPr>
            <p:cNvSpPr txBox="1"/>
            <p:nvPr/>
          </p:nvSpPr>
          <p:spPr>
            <a:xfrm>
              <a:off x="2444957" y="5489995"/>
              <a:ext cx="229330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/>
                <a:t>first FARI </a:t>
              </a:r>
              <a:r>
                <a:rPr lang="fr-BE" sz="900" dirty="0" err="1"/>
                <a:t>annual</a:t>
              </a:r>
              <a:r>
                <a:rPr lang="fr-BE" sz="900" dirty="0"/>
                <a:t> </a:t>
              </a:r>
              <a:r>
                <a:rPr lang="fr-BE" sz="900" dirty="0" err="1"/>
                <a:t>conference</a:t>
              </a:r>
              <a:endParaRPr lang="fr-BE" sz="900" dirty="0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82D1E0FC-4149-0F73-C90F-0238A34AF5AA}"/>
                </a:ext>
              </a:extLst>
            </p:cNvPr>
            <p:cNvSpPr txBox="1"/>
            <p:nvPr/>
          </p:nvSpPr>
          <p:spPr>
            <a:xfrm>
              <a:off x="2444957" y="5197318"/>
              <a:ext cx="22933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/>
                <a:t>July 2021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D07784C-CEF7-C026-A307-3A650F7757BC}"/>
              </a:ext>
            </a:extLst>
          </p:cNvPr>
          <p:cNvSpPr txBox="1"/>
          <p:nvPr/>
        </p:nvSpPr>
        <p:spPr>
          <a:xfrm>
            <a:off x="2395312" y="3981731"/>
            <a:ext cx="1992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900" dirty="0"/>
              <a:t>40 </a:t>
            </a:r>
            <a:r>
              <a:rPr lang="fr-BE" sz="900" dirty="0" err="1"/>
              <a:t>years</a:t>
            </a:r>
            <a:r>
              <a:rPr lang="fr-BE" sz="900" dirty="0"/>
              <a:t> of </a:t>
            </a:r>
            <a:r>
              <a:rPr lang="fr-BE" sz="900" dirty="0" err="1"/>
              <a:t>previous</a:t>
            </a:r>
            <a:r>
              <a:rPr lang="fr-BE" sz="900" dirty="0"/>
              <a:t> </a:t>
            </a:r>
            <a:r>
              <a:rPr lang="fr-BE" sz="900" dirty="0" err="1"/>
              <a:t>experience</a:t>
            </a:r>
            <a:endParaRPr lang="fr-BE" sz="9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39F55A1-7FF1-5219-4E18-B1CAEEE97ACC}"/>
              </a:ext>
            </a:extLst>
          </p:cNvPr>
          <p:cNvGrpSpPr/>
          <p:nvPr/>
        </p:nvGrpSpPr>
        <p:grpSpPr>
          <a:xfrm>
            <a:off x="251953" y="2738101"/>
            <a:ext cx="1854977" cy="994922"/>
            <a:chOff x="1028308" y="3262144"/>
            <a:chExt cx="2473302" cy="132656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0B8F524-FCFF-921C-B5A7-198478E153CE}"/>
                </a:ext>
              </a:extLst>
            </p:cNvPr>
            <p:cNvSpPr/>
            <p:nvPr/>
          </p:nvSpPr>
          <p:spPr>
            <a:xfrm>
              <a:off x="1028308" y="4228707"/>
              <a:ext cx="360000" cy="360000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99CAEA9F-4F6A-49BE-9020-C5870AE7D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8308" y="3429000"/>
              <a:ext cx="0" cy="997995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B7901A1-C94E-BE1F-C453-6CB30440909F}"/>
                </a:ext>
              </a:extLst>
            </p:cNvPr>
            <p:cNvSpPr/>
            <p:nvPr/>
          </p:nvSpPr>
          <p:spPr>
            <a:xfrm>
              <a:off x="1118308" y="4318707"/>
              <a:ext cx="180000" cy="180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B598BD7-6028-E5A5-7677-472699C15A7E}"/>
                </a:ext>
              </a:extLst>
            </p:cNvPr>
            <p:cNvSpPr txBox="1"/>
            <p:nvPr/>
          </p:nvSpPr>
          <p:spPr>
            <a:xfrm>
              <a:off x="1208308" y="3554821"/>
              <a:ext cx="229330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/>
                <a:t>Start of AI </a:t>
              </a:r>
              <a:r>
                <a:rPr lang="fr-BE" sz="900" dirty="0" err="1"/>
                <a:t>research</a:t>
              </a:r>
              <a:r>
                <a:rPr lang="fr-BE" sz="900" dirty="0"/>
                <a:t> in Brussels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BA9F86E-7C39-31AA-E57B-7A6154C26C6F}"/>
                </a:ext>
              </a:extLst>
            </p:cNvPr>
            <p:cNvSpPr txBox="1"/>
            <p:nvPr/>
          </p:nvSpPr>
          <p:spPr>
            <a:xfrm>
              <a:off x="1208308" y="3262144"/>
              <a:ext cx="22933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/>
                <a:t>1983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7568074-782E-E1BA-67D0-7922DBCE4351}"/>
                </a:ext>
              </a:extLst>
            </p:cNvPr>
            <p:cNvSpPr/>
            <p:nvPr/>
          </p:nvSpPr>
          <p:spPr>
            <a:xfrm>
              <a:off x="1172308" y="3429000"/>
              <a:ext cx="72000" cy="72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9F0E6A26-D180-528F-374E-EE4341FA5E44}"/>
              </a:ext>
            </a:extLst>
          </p:cNvPr>
          <p:cNvSpPr/>
          <p:nvPr/>
        </p:nvSpPr>
        <p:spPr>
          <a:xfrm rot="5400000">
            <a:off x="3317765" y="885723"/>
            <a:ext cx="147573" cy="6070733"/>
          </a:xfrm>
          <a:prstGeom prst="rightBrac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5000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68C6F64D-A79D-FBE7-DC57-C61CC07C4E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53" y="1199673"/>
            <a:ext cx="5079854" cy="4977231"/>
          </a:xfrm>
          <a:prstGeom prst="rect">
            <a:avLst/>
          </a:prstGeom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757AB9FF-AC4B-F4CD-E0E0-DCF2547158E1}"/>
              </a:ext>
            </a:extLst>
          </p:cNvPr>
          <p:cNvSpPr/>
          <p:nvPr/>
        </p:nvSpPr>
        <p:spPr>
          <a:xfrm>
            <a:off x="2428919" y="3146860"/>
            <a:ext cx="625589" cy="625589"/>
          </a:xfrm>
          <a:prstGeom prst="ellipse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45077D-469C-B144-5E2B-4B0B7D03C764}"/>
              </a:ext>
            </a:extLst>
          </p:cNvPr>
          <p:cNvSpPr txBox="1"/>
          <p:nvPr/>
        </p:nvSpPr>
        <p:spPr>
          <a:xfrm>
            <a:off x="3408916" y="3269414"/>
            <a:ext cx="243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European</a:t>
            </a:r>
            <a:r>
              <a:rPr lang="fr-BE" dirty="0"/>
              <a:t> </a:t>
            </a:r>
            <a:r>
              <a:rPr lang="fr-BE" dirty="0" err="1"/>
              <a:t>Parliament</a:t>
            </a:r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4EEC96-97E8-65C4-841E-C77F953504B8}"/>
              </a:ext>
            </a:extLst>
          </p:cNvPr>
          <p:cNvSpPr txBox="1"/>
          <p:nvPr/>
        </p:nvSpPr>
        <p:spPr>
          <a:xfrm>
            <a:off x="506506" y="3348323"/>
            <a:ext cx="211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Brussels Central Station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B910797-E740-35E1-78DE-FE71AF227538}"/>
              </a:ext>
            </a:extLst>
          </p:cNvPr>
          <p:cNvSpPr txBox="1"/>
          <p:nvPr/>
        </p:nvSpPr>
        <p:spPr>
          <a:xfrm>
            <a:off x="872854" y="3572552"/>
            <a:ext cx="188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Brussels </a:t>
            </a:r>
            <a:r>
              <a:rPr lang="fr-BE" dirty="0" err="1"/>
              <a:t>Parliament</a:t>
            </a:r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608167-148C-9A7F-063E-53923158AE65}"/>
              </a:ext>
            </a:extLst>
          </p:cNvPr>
          <p:cNvSpPr txBox="1"/>
          <p:nvPr/>
        </p:nvSpPr>
        <p:spPr>
          <a:xfrm>
            <a:off x="3581255" y="4044438"/>
            <a:ext cx="91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VUB/ULB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0CD2D0B-7C98-765C-53C9-93FD1AB34C5D}"/>
              </a:ext>
            </a:extLst>
          </p:cNvPr>
          <p:cNvSpPr txBox="1"/>
          <p:nvPr/>
        </p:nvSpPr>
        <p:spPr>
          <a:xfrm>
            <a:off x="2972944" y="3520780"/>
            <a:ext cx="259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Federal</a:t>
            </a:r>
            <a:r>
              <a:rPr lang="fr-BE" dirty="0"/>
              <a:t> </a:t>
            </a:r>
            <a:r>
              <a:rPr lang="fr-BE" dirty="0" err="1"/>
              <a:t>Government</a:t>
            </a:r>
            <a:endParaRPr lang="fr-BE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F1D83A-80DA-4273-BFDA-17CEB2C86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FARI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based</a:t>
            </a:r>
            <a:r>
              <a:rPr lang="fr-BE" dirty="0"/>
              <a:t> in Brussels, in the </a:t>
            </a:r>
            <a:r>
              <a:rPr lang="fr-BE" dirty="0" err="1"/>
              <a:t>heart</a:t>
            </a:r>
            <a:r>
              <a:rPr lang="fr-BE" dirty="0"/>
              <a:t> of the city, close to public institutions, industries and people</a:t>
            </a:r>
          </a:p>
        </p:txBody>
      </p:sp>
      <p:sp>
        <p:nvSpPr>
          <p:cNvPr id="20" name="Espace réservé du contenu 4">
            <a:extLst>
              <a:ext uri="{FF2B5EF4-FFF2-40B4-BE49-F238E27FC236}">
                <a16:creationId xmlns:a16="http://schemas.microsoft.com/office/drawing/2014/main" id="{B532F63B-78B2-462D-F48B-1176B3F85590}"/>
              </a:ext>
            </a:extLst>
          </p:cNvPr>
          <p:cNvSpPr txBox="1">
            <a:spLocks/>
          </p:cNvSpPr>
          <p:nvPr/>
        </p:nvSpPr>
        <p:spPr>
          <a:xfrm>
            <a:off x="6043216" y="1970485"/>
            <a:ext cx="2713832" cy="3537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 err="1"/>
              <a:t>Core</a:t>
            </a:r>
            <a:r>
              <a:rPr lang="fr-BE" sz="1800" dirty="0"/>
              <a:t> values</a:t>
            </a:r>
          </a:p>
          <a:p>
            <a:pPr marL="342900" lvl="1" indent="0">
              <a:buNone/>
            </a:pPr>
            <a:r>
              <a:rPr lang="en-US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lvl="1" indent="0">
              <a:buNone/>
            </a:pPr>
            <a:r>
              <a:rPr lang="en-US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Safeguarding</a:t>
            </a:r>
          </a:p>
          <a:p>
            <a:pPr marL="342900" lvl="1" indent="0">
              <a:buNone/>
            </a:pPr>
            <a:r>
              <a:rPr lang="en-US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lvl="1" indent="0">
              <a:buNone/>
            </a:pPr>
            <a:r>
              <a:rPr lang="en-US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Transparency</a:t>
            </a:r>
          </a:p>
          <a:p>
            <a:pPr marL="342900" lvl="1" indent="0">
              <a:buNone/>
            </a:pPr>
            <a:r>
              <a:rPr lang="en-US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lvl="1" indent="0">
              <a:buNone/>
            </a:pPr>
            <a:r>
              <a:rPr lang="en-US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Safety</a:t>
            </a:r>
          </a:p>
          <a:p>
            <a:pPr marL="342900" lvl="1" indent="0">
              <a:buNone/>
            </a:pPr>
            <a:r>
              <a:rPr lang="en-US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lvl="1" indent="0">
              <a:buNone/>
            </a:pPr>
            <a:r>
              <a:rPr lang="en-US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Sustainability</a:t>
            </a:r>
            <a:endParaRPr lang="fr-BE" sz="1500" dirty="0">
              <a:latin typeface="+mj-lt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10649C9-5355-E3D5-CF2A-A97DE191284E}"/>
              </a:ext>
            </a:extLst>
          </p:cNvPr>
          <p:cNvGrpSpPr/>
          <p:nvPr/>
        </p:nvGrpSpPr>
        <p:grpSpPr>
          <a:xfrm>
            <a:off x="6240982" y="2429327"/>
            <a:ext cx="411480" cy="411480"/>
            <a:chOff x="7614689" y="5252720"/>
            <a:chExt cx="1089235" cy="108923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FBB89DB-459E-355B-0B04-7CD999B424B1}"/>
                </a:ext>
              </a:extLst>
            </p:cNvPr>
            <p:cNvSpPr/>
            <p:nvPr/>
          </p:nvSpPr>
          <p:spPr>
            <a:xfrm>
              <a:off x="7614689" y="5252720"/>
              <a:ext cx="1089235" cy="10892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pic>
          <p:nvPicPr>
            <p:cNvPr id="24" name="Graphique 23" descr="Bouclier contour">
              <a:extLst>
                <a:ext uri="{FF2B5EF4-FFF2-40B4-BE49-F238E27FC236}">
                  <a16:creationId xmlns:a16="http://schemas.microsoft.com/office/drawing/2014/main" id="{6005A80F-E3BA-9DC8-3198-E110199306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2696" y="5427555"/>
              <a:ext cx="773220" cy="773220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7F97131-9BEB-3D77-6F1A-7CEB6E552DED}"/>
              </a:ext>
            </a:extLst>
          </p:cNvPr>
          <p:cNvGrpSpPr/>
          <p:nvPr/>
        </p:nvGrpSpPr>
        <p:grpSpPr>
          <a:xfrm>
            <a:off x="6240982" y="2886704"/>
            <a:ext cx="411480" cy="411480"/>
            <a:chOff x="7614689" y="5252720"/>
            <a:chExt cx="1089235" cy="108923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A1C890E8-32DF-7096-CD1D-516B219E9A6A}"/>
                </a:ext>
              </a:extLst>
            </p:cNvPr>
            <p:cNvSpPr/>
            <p:nvPr/>
          </p:nvSpPr>
          <p:spPr>
            <a:xfrm>
              <a:off x="7614689" y="5252720"/>
              <a:ext cx="1089235" cy="10892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pic>
          <p:nvPicPr>
            <p:cNvPr id="37" name="Graphique 36" descr="Bouclier contour">
              <a:extLst>
                <a:ext uri="{FF2B5EF4-FFF2-40B4-BE49-F238E27FC236}">
                  <a16:creationId xmlns:a16="http://schemas.microsoft.com/office/drawing/2014/main" id="{B51929A4-9ACA-5B9A-86C5-0E2C46E8C9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2696" y="5427555"/>
              <a:ext cx="773220" cy="77322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676CB09-2834-8285-044F-D83C101F7C6F}"/>
              </a:ext>
            </a:extLst>
          </p:cNvPr>
          <p:cNvGrpSpPr/>
          <p:nvPr/>
        </p:nvGrpSpPr>
        <p:grpSpPr>
          <a:xfrm>
            <a:off x="6240982" y="3344081"/>
            <a:ext cx="411480" cy="411480"/>
            <a:chOff x="7614689" y="5252720"/>
            <a:chExt cx="1089235" cy="1089235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B3F1D590-681C-5A2C-DA88-F6AE53A8DEA6}"/>
                </a:ext>
              </a:extLst>
            </p:cNvPr>
            <p:cNvSpPr/>
            <p:nvPr/>
          </p:nvSpPr>
          <p:spPr>
            <a:xfrm>
              <a:off x="7614689" y="5252720"/>
              <a:ext cx="1089235" cy="10892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pic>
          <p:nvPicPr>
            <p:cNvPr id="40" name="Graphique 39" descr="Bouclier contour">
              <a:extLst>
                <a:ext uri="{FF2B5EF4-FFF2-40B4-BE49-F238E27FC236}">
                  <a16:creationId xmlns:a16="http://schemas.microsoft.com/office/drawing/2014/main" id="{28200D77-3F6B-CD0F-64E3-5018A5A14B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2696" y="5427555"/>
              <a:ext cx="773220" cy="773220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5FFAC2E-A31F-C5CF-E203-549E11541CD5}"/>
              </a:ext>
            </a:extLst>
          </p:cNvPr>
          <p:cNvGrpSpPr/>
          <p:nvPr/>
        </p:nvGrpSpPr>
        <p:grpSpPr>
          <a:xfrm>
            <a:off x="6240982" y="3801458"/>
            <a:ext cx="411480" cy="411480"/>
            <a:chOff x="7614689" y="5252720"/>
            <a:chExt cx="1089235" cy="1089235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9362836-1893-7BDA-CD52-A3ECAF17E9AC}"/>
                </a:ext>
              </a:extLst>
            </p:cNvPr>
            <p:cNvSpPr/>
            <p:nvPr/>
          </p:nvSpPr>
          <p:spPr>
            <a:xfrm>
              <a:off x="7614689" y="5252720"/>
              <a:ext cx="1089235" cy="10892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pic>
          <p:nvPicPr>
            <p:cNvPr id="43" name="Graphique 42" descr="Bouclier contour">
              <a:extLst>
                <a:ext uri="{FF2B5EF4-FFF2-40B4-BE49-F238E27FC236}">
                  <a16:creationId xmlns:a16="http://schemas.microsoft.com/office/drawing/2014/main" id="{466FC780-F6A0-F46A-056B-51680DF9F3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2696" y="5427555"/>
              <a:ext cx="773220" cy="773220"/>
            </a:xfrm>
            <a:prstGeom prst="rect">
              <a:avLst/>
            </a:prstGeom>
          </p:spPr>
        </p:pic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F070075-E906-023E-F769-4451D4926D7E}"/>
              </a:ext>
            </a:extLst>
          </p:cNvPr>
          <p:cNvCxnSpPr/>
          <p:nvPr/>
        </p:nvCxnSpPr>
        <p:spPr>
          <a:xfrm>
            <a:off x="5660021" y="2089954"/>
            <a:ext cx="0" cy="341787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398B6EF-C44A-4510-2C06-9DA815FDD3AB}"/>
              </a:ext>
            </a:extLst>
          </p:cNvPr>
          <p:cNvSpPr txBox="1"/>
          <p:nvPr/>
        </p:nvSpPr>
        <p:spPr>
          <a:xfrm>
            <a:off x="2778765" y="3307993"/>
            <a:ext cx="5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FARI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B513CF5-9A64-4D0A-A1E1-7C9DAE3C1191}"/>
              </a:ext>
            </a:extLst>
          </p:cNvPr>
          <p:cNvSpPr txBox="1"/>
          <p:nvPr/>
        </p:nvSpPr>
        <p:spPr>
          <a:xfrm>
            <a:off x="2777184" y="3720060"/>
            <a:ext cx="259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Brussels </a:t>
            </a:r>
            <a:r>
              <a:rPr lang="fr-BE" dirty="0" err="1"/>
              <a:t>Government</a:t>
            </a:r>
            <a:endParaRPr lang="fr-BE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202D30-2F36-87B4-0B49-30BEF7F2824A}"/>
              </a:ext>
            </a:extLst>
          </p:cNvPr>
          <p:cNvSpPr/>
          <p:nvPr/>
        </p:nvSpPr>
        <p:spPr>
          <a:xfrm>
            <a:off x="3477773" y="4131197"/>
            <a:ext cx="103482" cy="1034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4533A5D-4CD6-BEFB-7DAA-58A680D205F7}"/>
              </a:ext>
            </a:extLst>
          </p:cNvPr>
          <p:cNvSpPr/>
          <p:nvPr/>
        </p:nvSpPr>
        <p:spPr>
          <a:xfrm>
            <a:off x="2612945" y="3371574"/>
            <a:ext cx="103482" cy="1034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B6D9853-B9AE-3E16-0A52-7B6D1AD65E70}"/>
              </a:ext>
            </a:extLst>
          </p:cNvPr>
          <p:cNvSpPr/>
          <p:nvPr/>
        </p:nvSpPr>
        <p:spPr>
          <a:xfrm>
            <a:off x="2560137" y="3520811"/>
            <a:ext cx="103482" cy="1034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797BAAD-0100-16A9-C380-ADE691877EE8}"/>
              </a:ext>
            </a:extLst>
          </p:cNvPr>
          <p:cNvSpPr/>
          <p:nvPr/>
        </p:nvSpPr>
        <p:spPr>
          <a:xfrm>
            <a:off x="2690192" y="3180686"/>
            <a:ext cx="103482" cy="1034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969E072-8EBD-D34F-7814-77F1F37CEF2F}"/>
              </a:ext>
            </a:extLst>
          </p:cNvPr>
          <p:cNvSpPr/>
          <p:nvPr/>
        </p:nvSpPr>
        <p:spPr>
          <a:xfrm>
            <a:off x="2764163" y="3503711"/>
            <a:ext cx="103482" cy="1034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9387033-DC0A-09EB-2EE8-0D7D617F9092}"/>
              </a:ext>
            </a:extLst>
          </p:cNvPr>
          <p:cNvSpPr/>
          <p:nvPr/>
        </p:nvSpPr>
        <p:spPr>
          <a:xfrm>
            <a:off x="2684564" y="3555797"/>
            <a:ext cx="103482" cy="1034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79E52B8-E347-92B6-63CB-B2A9A1378F75}"/>
              </a:ext>
            </a:extLst>
          </p:cNvPr>
          <p:cNvSpPr/>
          <p:nvPr/>
        </p:nvSpPr>
        <p:spPr>
          <a:xfrm>
            <a:off x="2689973" y="3407913"/>
            <a:ext cx="103482" cy="1034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9217FE1-D85E-639B-636A-5E2A4F8B48D0}"/>
              </a:ext>
            </a:extLst>
          </p:cNvPr>
          <p:cNvSpPr txBox="1"/>
          <p:nvPr/>
        </p:nvSpPr>
        <p:spPr>
          <a:xfrm>
            <a:off x="2793454" y="2938721"/>
            <a:ext cx="1450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Brussels </a:t>
            </a:r>
            <a:r>
              <a:rPr lang="fr-BE" dirty="0" err="1"/>
              <a:t>Region</a:t>
            </a:r>
            <a:endParaRPr lang="fr-BE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B9F5EBD-7BB8-5DA4-2F5C-6B970D0001D5}"/>
              </a:ext>
            </a:extLst>
          </p:cNvPr>
          <p:cNvSpPr txBox="1"/>
          <p:nvPr/>
        </p:nvSpPr>
        <p:spPr>
          <a:xfrm>
            <a:off x="2185505" y="3146860"/>
            <a:ext cx="37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>
                <a:solidFill>
                  <a:schemeClr val="accent3">
                    <a:lumMod val="75000"/>
                  </a:schemeClr>
                </a:solidFill>
              </a:rPr>
              <a:t>1km</a:t>
            </a:r>
          </a:p>
        </p:txBody>
      </p:sp>
    </p:spTree>
    <p:extLst>
      <p:ext uri="{BB962C8B-B14F-4D97-AF65-F5344CB8AC3E}">
        <p14:creationId xmlns:p14="http://schemas.microsoft.com/office/powerpoint/2010/main" val="927609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487287F0-4014-C0B7-0E7B-4B24194DD3A4}"/>
              </a:ext>
            </a:extLst>
          </p:cNvPr>
          <p:cNvGrpSpPr/>
          <p:nvPr/>
        </p:nvGrpSpPr>
        <p:grpSpPr>
          <a:xfrm rot="1080000">
            <a:off x="3236189" y="2599838"/>
            <a:ext cx="2539560" cy="2539560"/>
            <a:chOff x="4024860" y="2015109"/>
            <a:chExt cx="4112860" cy="4112860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3331D30-58F8-7314-89CC-DB27ACD4762E}"/>
                </a:ext>
              </a:extLst>
            </p:cNvPr>
            <p:cNvCxnSpPr>
              <a:cxnSpLocks/>
            </p:cNvCxnSpPr>
            <p:nvPr/>
          </p:nvCxnSpPr>
          <p:spPr>
            <a:xfrm>
              <a:off x="6081290" y="2015109"/>
              <a:ext cx="0" cy="411286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AB3EBFE-7F71-4193-E443-FBEFDD680470}"/>
                </a:ext>
              </a:extLst>
            </p:cNvPr>
            <p:cNvCxnSpPr>
              <a:cxnSpLocks/>
            </p:cNvCxnSpPr>
            <p:nvPr/>
          </p:nvCxnSpPr>
          <p:spPr>
            <a:xfrm rot="2160000">
              <a:off x="6081290" y="2015109"/>
              <a:ext cx="0" cy="411286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F47752F6-C326-0225-4B0E-0AA4D7D11AEF}"/>
                </a:ext>
              </a:extLst>
            </p:cNvPr>
            <p:cNvCxnSpPr>
              <a:cxnSpLocks/>
            </p:cNvCxnSpPr>
            <p:nvPr/>
          </p:nvCxnSpPr>
          <p:spPr>
            <a:xfrm rot="4320000">
              <a:off x="6081290" y="2015109"/>
              <a:ext cx="0" cy="411286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C93B0AC-25CD-F36F-6D98-BF5CD157A39A}"/>
                </a:ext>
              </a:extLst>
            </p:cNvPr>
            <p:cNvCxnSpPr>
              <a:cxnSpLocks/>
            </p:cNvCxnSpPr>
            <p:nvPr/>
          </p:nvCxnSpPr>
          <p:spPr>
            <a:xfrm rot="6480000">
              <a:off x="6081290" y="2015109"/>
              <a:ext cx="0" cy="411286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E6672773-1FF7-BBD9-C01A-D3C8684BDA06}"/>
                </a:ext>
              </a:extLst>
            </p:cNvPr>
            <p:cNvCxnSpPr>
              <a:cxnSpLocks/>
            </p:cNvCxnSpPr>
            <p:nvPr/>
          </p:nvCxnSpPr>
          <p:spPr>
            <a:xfrm rot="8640000">
              <a:off x="6081290" y="2015109"/>
              <a:ext cx="0" cy="411286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ADBAA14-0D20-AEDE-662E-846124A4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10 </a:t>
            </a:r>
            <a:r>
              <a:rPr lang="fr-BE" dirty="0" err="1"/>
              <a:t>affiliated</a:t>
            </a:r>
            <a:r>
              <a:rPr lang="fr-BE" dirty="0"/>
              <a:t> </a:t>
            </a:r>
            <a:r>
              <a:rPr lang="fr-BE" dirty="0" err="1"/>
              <a:t>research</a:t>
            </a:r>
            <a:r>
              <a:rPr lang="fr-BE" dirty="0"/>
              <a:t> groups </a:t>
            </a:r>
            <a:r>
              <a:rPr lang="fr-BE" dirty="0" err="1"/>
              <a:t>across</a:t>
            </a:r>
            <a:r>
              <a:rPr lang="fr-BE" dirty="0"/>
              <a:t> VUB &amp; ULB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B447B19-C16A-095A-C191-43AEC92C847C}"/>
              </a:ext>
            </a:extLst>
          </p:cNvPr>
          <p:cNvSpPr/>
          <p:nvPr/>
        </p:nvSpPr>
        <p:spPr>
          <a:xfrm>
            <a:off x="4067057" y="3430706"/>
            <a:ext cx="877824" cy="8778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25" dirty="0"/>
              <a:t>Central Team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BAF27D4-EDF2-A71C-D468-296A69FB5E5A}"/>
              </a:ext>
            </a:extLst>
          </p:cNvPr>
          <p:cNvSpPr>
            <a:spLocks noChangeAspect="1"/>
          </p:cNvSpPr>
          <p:nvPr/>
        </p:nvSpPr>
        <p:spPr>
          <a:xfrm>
            <a:off x="1318270" y="-141288"/>
            <a:ext cx="81000" cy="8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794358-E00B-A4D9-642F-198E92F7FACE}"/>
              </a:ext>
            </a:extLst>
          </p:cNvPr>
          <p:cNvGrpSpPr/>
          <p:nvPr/>
        </p:nvGrpSpPr>
        <p:grpSpPr>
          <a:xfrm>
            <a:off x="1648985" y="2135166"/>
            <a:ext cx="5584688" cy="3202644"/>
            <a:chOff x="2145051" y="1930186"/>
            <a:chExt cx="7579029" cy="4440233"/>
          </a:xfrm>
        </p:grpSpPr>
        <p:pic>
          <p:nvPicPr>
            <p:cNvPr id="7" name="Image 6" descr="Une image contenant texte, Graphique, Police, clipart&#10;&#10;Description générée automatiquement">
              <a:extLst>
                <a:ext uri="{FF2B5EF4-FFF2-40B4-BE49-F238E27FC236}">
                  <a16:creationId xmlns:a16="http://schemas.microsoft.com/office/drawing/2014/main" id="{F83B91F9-624A-AB0A-7373-F2D0BFF0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766" y="1930186"/>
              <a:ext cx="1983928" cy="66031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E2664D1-F095-7078-4EC5-D10185D98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5051" y="2966587"/>
              <a:ext cx="2182394" cy="66031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B456771-AF3A-3696-B757-C309B1EA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3960" y="3947389"/>
              <a:ext cx="949861" cy="66031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702ADA2-8918-6A82-6548-9F4437C89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6257" y="5122246"/>
              <a:ext cx="1857130" cy="49523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2641833-9485-CB6C-7809-F45002463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9060" y="5875184"/>
              <a:ext cx="770365" cy="49523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368FC93-8D1C-5300-6ECB-60F1F46D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62739" y="1932088"/>
              <a:ext cx="1993737" cy="66031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38D5199-0D4E-BA25-6682-8BF3503A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55444" y="3049126"/>
              <a:ext cx="1968636" cy="49523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7903361-074A-A1C1-68A1-6C726B4E2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9393" y="4026117"/>
              <a:ext cx="1320626" cy="660313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2EDD48A-1D6C-A46A-AA74-EED24E27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4144" y="5049395"/>
              <a:ext cx="2004665" cy="66031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A37D1B5-F1A1-E94F-BE9B-C67D26DEA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4115" y="5976359"/>
              <a:ext cx="1652775" cy="330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192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D340E-8056-02A6-82FD-44FFFD91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FARI’s</a:t>
            </a:r>
            <a:r>
              <a:rPr lang="fr-BE" dirty="0"/>
              <a:t> </a:t>
            </a:r>
            <a:r>
              <a:rPr lang="fr-BE" dirty="0" err="1"/>
              <a:t>interdiciplinary</a:t>
            </a:r>
            <a:r>
              <a:rPr lang="fr-BE" dirty="0"/>
              <a:t> team help tackle </a:t>
            </a:r>
            <a:br>
              <a:rPr lang="fr-BE" dirty="0"/>
            </a:br>
            <a:r>
              <a:rPr lang="fr-BE" dirty="0"/>
              <a:t>all new challenges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8AC5F511-2648-3F9D-3F95-47360DEB4F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" y="1550120"/>
          <a:ext cx="9144000" cy="445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11B30148-2AA8-80F8-9813-EC35040D0425}"/>
              </a:ext>
            </a:extLst>
          </p:cNvPr>
          <p:cNvSpPr txBox="1"/>
          <p:nvPr/>
        </p:nvSpPr>
        <p:spPr>
          <a:xfrm>
            <a:off x="5005252" y="2086620"/>
            <a:ext cx="264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chemeClr val="tx2"/>
                </a:solidFill>
                <a:latin typeface="+mj-lt"/>
              </a:rPr>
              <a:t>With</a:t>
            </a:r>
            <a:r>
              <a:rPr lang="fr-BE" b="1" dirty="0">
                <a:solidFill>
                  <a:schemeClr val="tx2"/>
                </a:solidFill>
                <a:latin typeface="+mj-lt"/>
              </a:rPr>
              <a:t> a </a:t>
            </a:r>
            <a:r>
              <a:rPr lang="fr-BE" b="1" dirty="0" err="1">
                <a:solidFill>
                  <a:schemeClr val="tx2"/>
                </a:solidFill>
                <a:latin typeface="+mj-lt"/>
              </a:rPr>
              <a:t>wide</a:t>
            </a:r>
            <a:r>
              <a:rPr lang="fr-BE" b="1" dirty="0">
                <a:solidFill>
                  <a:schemeClr val="tx2"/>
                </a:solidFill>
                <a:latin typeface="+mj-lt"/>
              </a:rPr>
              <a:t> range of </a:t>
            </a:r>
            <a:r>
              <a:rPr lang="fr-BE" b="1" dirty="0" err="1">
                <a:solidFill>
                  <a:schemeClr val="tx2"/>
                </a:solidFill>
                <a:latin typeface="+mj-lt"/>
              </a:rPr>
              <a:t>skills</a:t>
            </a:r>
            <a:endParaRPr lang="fr-BE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7598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781F737-9EAB-6254-0A48-EA930C7C6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Our 3 branches </a:t>
            </a:r>
            <a:r>
              <a:rPr lang="fr-BE" dirty="0" err="1"/>
              <a:t>allow</a:t>
            </a:r>
            <a:r>
              <a:rPr lang="fr-BE" dirty="0"/>
              <a:t> us to </a:t>
            </a:r>
            <a:r>
              <a:rPr lang="fr-BE" dirty="0" err="1"/>
              <a:t>build</a:t>
            </a:r>
            <a:r>
              <a:rPr lang="fr-BE" dirty="0"/>
              <a:t> </a:t>
            </a:r>
            <a:r>
              <a:rPr lang="fr-BE" dirty="0" err="1"/>
              <a:t>knowledge</a:t>
            </a:r>
            <a:r>
              <a:rPr lang="fr-BE" dirty="0"/>
              <a:t> and </a:t>
            </a:r>
            <a:r>
              <a:rPr lang="fr-BE" dirty="0" err="1"/>
              <a:t>practical</a:t>
            </a:r>
            <a:r>
              <a:rPr lang="fr-BE" dirty="0"/>
              <a:t> solutions and </a:t>
            </a:r>
            <a:r>
              <a:rPr lang="fr-BE" dirty="0" err="1"/>
              <a:t>share</a:t>
            </a:r>
            <a:r>
              <a:rPr lang="fr-BE" dirty="0"/>
              <a:t> </a:t>
            </a:r>
            <a:r>
              <a:rPr lang="fr-BE" dirty="0" err="1"/>
              <a:t>them</a:t>
            </a:r>
            <a:r>
              <a:rPr lang="fr-BE" dirty="0"/>
              <a:t>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BF9F1B4-88AA-2EC2-BA6E-6BC3ECF561E8}"/>
              </a:ext>
            </a:extLst>
          </p:cNvPr>
          <p:cNvSpPr/>
          <p:nvPr/>
        </p:nvSpPr>
        <p:spPr>
          <a:xfrm>
            <a:off x="386953" y="1970485"/>
            <a:ext cx="2713832" cy="1218485"/>
          </a:xfrm>
          <a:prstGeom prst="roundRect">
            <a:avLst>
              <a:gd name="adj" fmla="val 578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D7D682D-020E-FF9D-670C-C07095C6BAF2}"/>
              </a:ext>
            </a:extLst>
          </p:cNvPr>
          <p:cNvSpPr txBox="1"/>
          <p:nvPr/>
        </p:nvSpPr>
        <p:spPr>
          <a:xfrm>
            <a:off x="482346" y="2520709"/>
            <a:ext cx="186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Research</a:t>
            </a:r>
            <a:r>
              <a:rPr lang="fr-BE" dirty="0">
                <a:solidFill>
                  <a:schemeClr val="bg1"/>
                </a:solidFill>
              </a:rPr>
              <a:t> and innovation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2850E1F-568C-BBEA-B26F-BE9EA82BF793}"/>
              </a:ext>
            </a:extLst>
          </p:cNvPr>
          <p:cNvSpPr/>
          <p:nvPr/>
        </p:nvSpPr>
        <p:spPr>
          <a:xfrm>
            <a:off x="3215084" y="1970485"/>
            <a:ext cx="2713832" cy="1218485"/>
          </a:xfrm>
          <a:prstGeom prst="roundRect">
            <a:avLst>
              <a:gd name="adj" fmla="val 578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B8D16A9-B9E2-6821-8B00-679EE55F69C0}"/>
              </a:ext>
            </a:extLst>
          </p:cNvPr>
          <p:cNvSpPr txBox="1"/>
          <p:nvPr/>
        </p:nvSpPr>
        <p:spPr>
          <a:xfrm>
            <a:off x="3310478" y="2520708"/>
            <a:ext cx="186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Training and Services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201E555-A46C-54D1-3BEE-3A06EBF93C98}"/>
              </a:ext>
            </a:extLst>
          </p:cNvPr>
          <p:cNvSpPr/>
          <p:nvPr/>
        </p:nvSpPr>
        <p:spPr>
          <a:xfrm>
            <a:off x="6043216" y="1970485"/>
            <a:ext cx="2713832" cy="1218485"/>
          </a:xfrm>
          <a:prstGeom prst="roundRect">
            <a:avLst>
              <a:gd name="adj" fmla="val 578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8A3B33-A5CC-A24C-D783-B4E6FB082A89}"/>
              </a:ext>
            </a:extLst>
          </p:cNvPr>
          <p:cNvSpPr txBox="1"/>
          <p:nvPr/>
        </p:nvSpPr>
        <p:spPr>
          <a:xfrm>
            <a:off x="6138609" y="2520708"/>
            <a:ext cx="1868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Building a Community of practice</a:t>
            </a:r>
          </a:p>
        </p:txBody>
      </p:sp>
      <p:pic>
        <p:nvPicPr>
          <p:cNvPr id="23" name="Espace réservé du contenu 22" descr="Une image contenant habits, personne, intérieur, ordinateur&#10;&#10;Description générée automatiquement">
            <a:extLst>
              <a:ext uri="{FF2B5EF4-FFF2-40B4-BE49-F238E27FC236}">
                <a16:creationId xmlns:a16="http://schemas.microsoft.com/office/drawing/2014/main" id="{F9B8ED2C-FE9A-E258-B7B0-73D3C054EC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t="10221" r="8011"/>
          <a:stretch/>
        </p:blipFill>
        <p:spPr>
          <a:xfrm>
            <a:off x="386954" y="3110554"/>
            <a:ext cx="2713434" cy="2397277"/>
          </a:xfrm>
        </p:spPr>
      </p:pic>
      <p:pic>
        <p:nvPicPr>
          <p:cNvPr id="27" name="Espace réservé du contenu 26" descr="Une image contenant texte, Appareil de présentation, intérieur, médias&#10;&#10;Description générée automatiquement">
            <a:extLst>
              <a:ext uri="{FF2B5EF4-FFF2-40B4-BE49-F238E27FC236}">
                <a16:creationId xmlns:a16="http://schemas.microsoft.com/office/drawing/2014/main" id="{A6152FF6-534D-DE2B-E031-0B2112732C17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6" t="1801" r="10556" b="-108"/>
          <a:stretch/>
        </p:blipFill>
        <p:spPr>
          <a:xfrm>
            <a:off x="6043613" y="3107936"/>
            <a:ext cx="2713435" cy="2399894"/>
          </a:xfrm>
        </p:spPr>
      </p:pic>
      <p:pic>
        <p:nvPicPr>
          <p:cNvPr id="8" name="Tijdelijke aanduiding voor inhoud 7" descr="Afbeelding met kleding, persoon, overdekt, computer&#10;&#10;Automatisch gegenereerde beschrijving">
            <a:extLst>
              <a:ext uri="{FF2B5EF4-FFF2-40B4-BE49-F238E27FC236}">
                <a16:creationId xmlns:a16="http://schemas.microsoft.com/office/drawing/2014/main" id="{3F570104-E365-9904-ABEA-5B96E0C4C891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9707" b="164"/>
          <a:stretch/>
        </p:blipFill>
        <p:spPr>
          <a:xfrm>
            <a:off x="3214688" y="3107936"/>
            <a:ext cx="2713434" cy="2399894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2CD2233A-5309-90C0-DE4C-BD4C200D41CA}"/>
              </a:ext>
            </a:extLst>
          </p:cNvPr>
          <p:cNvGrpSpPr/>
          <p:nvPr/>
        </p:nvGrpSpPr>
        <p:grpSpPr>
          <a:xfrm>
            <a:off x="482346" y="2094979"/>
            <a:ext cx="389426" cy="484748"/>
            <a:chOff x="5274846" y="2636217"/>
            <a:chExt cx="491277" cy="611530"/>
          </a:xfrm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09D603C-EC47-AB18-D42F-1F65E6E72A11}"/>
                </a:ext>
              </a:extLst>
            </p:cNvPr>
            <p:cNvSpPr/>
            <p:nvPr/>
          </p:nvSpPr>
          <p:spPr>
            <a:xfrm rot="2422207">
              <a:off x="5488017" y="2736337"/>
              <a:ext cx="233923" cy="214884"/>
            </a:xfrm>
            <a:custGeom>
              <a:avLst/>
              <a:gdLst>
                <a:gd name="connsiteX0" fmla="*/ 51431 w 233923"/>
                <a:gd name="connsiteY0" fmla="*/ 22551 h 214884"/>
                <a:gd name="connsiteX1" fmla="*/ 142519 w 233923"/>
                <a:gd name="connsiteY1" fmla="*/ 1739 h 214884"/>
                <a:gd name="connsiteX2" fmla="*/ 221643 w 233923"/>
                <a:gd name="connsiteY2" fmla="*/ 51431 h 214884"/>
                <a:gd name="connsiteX3" fmla="*/ 233923 w 233923"/>
                <a:gd name="connsiteY3" fmla="*/ 78552 h 214884"/>
                <a:gd name="connsiteX4" fmla="*/ 213300 w 233923"/>
                <a:gd name="connsiteY4" fmla="*/ 200092 h 214884"/>
                <a:gd name="connsiteX5" fmla="*/ 199205 w 233923"/>
                <a:gd name="connsiteY5" fmla="*/ 214884 h 214884"/>
                <a:gd name="connsiteX6" fmla="*/ 195797 w 233923"/>
                <a:gd name="connsiteY6" fmla="*/ 209830 h 214884"/>
                <a:gd name="connsiteX7" fmla="*/ 109474 w 233923"/>
                <a:gd name="connsiteY7" fmla="*/ 174074 h 214884"/>
                <a:gd name="connsiteX8" fmla="*/ 61956 w 233923"/>
                <a:gd name="connsiteY8" fmla="*/ 183667 h 214884"/>
                <a:gd name="connsiteX9" fmla="*/ 33288 w 233923"/>
                <a:gd name="connsiteY9" fmla="*/ 202995 h 214884"/>
                <a:gd name="connsiteX10" fmla="*/ 22551 w 233923"/>
                <a:gd name="connsiteY10" fmla="*/ 192764 h 214884"/>
                <a:gd name="connsiteX11" fmla="*/ 1740 w 233923"/>
                <a:gd name="connsiteY11" fmla="*/ 101676 h 214884"/>
                <a:gd name="connsiteX12" fmla="*/ 51431 w 233923"/>
                <a:gd name="connsiteY12" fmla="*/ 22551 h 21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23" h="214884">
                  <a:moveTo>
                    <a:pt x="51431" y="22551"/>
                  </a:moveTo>
                  <a:cubicBezTo>
                    <a:pt x="76908" y="4466"/>
                    <a:pt x="109283" y="-3900"/>
                    <a:pt x="142519" y="1739"/>
                  </a:cubicBezTo>
                  <a:cubicBezTo>
                    <a:pt x="175755" y="7379"/>
                    <a:pt x="203559" y="25955"/>
                    <a:pt x="221643" y="51431"/>
                  </a:cubicBezTo>
                  <a:lnTo>
                    <a:pt x="233923" y="78552"/>
                  </a:lnTo>
                  <a:lnTo>
                    <a:pt x="213300" y="200092"/>
                  </a:lnTo>
                  <a:lnTo>
                    <a:pt x="199205" y="214884"/>
                  </a:lnTo>
                  <a:lnTo>
                    <a:pt x="195797" y="209830"/>
                  </a:lnTo>
                  <a:cubicBezTo>
                    <a:pt x="173705" y="187738"/>
                    <a:pt x="143185" y="174074"/>
                    <a:pt x="109474" y="174074"/>
                  </a:cubicBezTo>
                  <a:cubicBezTo>
                    <a:pt x="92619" y="174074"/>
                    <a:pt x="76561" y="177490"/>
                    <a:pt x="61956" y="183667"/>
                  </a:cubicBezTo>
                  <a:lnTo>
                    <a:pt x="33288" y="202995"/>
                  </a:lnTo>
                  <a:lnTo>
                    <a:pt x="22551" y="192764"/>
                  </a:lnTo>
                  <a:cubicBezTo>
                    <a:pt x="4467" y="167288"/>
                    <a:pt x="-3899" y="134912"/>
                    <a:pt x="1740" y="101676"/>
                  </a:cubicBezTo>
                  <a:cubicBezTo>
                    <a:pt x="7379" y="68440"/>
                    <a:pt x="25956" y="40637"/>
                    <a:pt x="51431" y="22551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BE" dirty="0"/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81211768-8B09-F31F-56FC-0DDBF2F5C10C}"/>
                </a:ext>
              </a:extLst>
            </p:cNvPr>
            <p:cNvCxnSpPr>
              <a:cxnSpLocks/>
            </p:cNvCxnSpPr>
            <p:nvPr/>
          </p:nvCxnSpPr>
          <p:spPr>
            <a:xfrm rot="2422207" flipV="1">
              <a:off x="5345410" y="3056388"/>
              <a:ext cx="0" cy="16229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148">
              <a:extLst>
                <a:ext uri="{FF2B5EF4-FFF2-40B4-BE49-F238E27FC236}">
                  <a16:creationId xmlns:a16="http://schemas.microsoft.com/office/drawing/2014/main" id="{B7F11C99-A3BA-3B0A-F1D8-978F994DD532}"/>
                </a:ext>
              </a:extLst>
            </p:cNvPr>
            <p:cNvSpPr/>
            <p:nvPr/>
          </p:nvSpPr>
          <p:spPr>
            <a:xfrm rot="2422207">
              <a:off x="5497110" y="2928113"/>
              <a:ext cx="97991" cy="97991"/>
            </a:xfrm>
            <a:custGeom>
              <a:avLst/>
              <a:gdLst>
                <a:gd name="connsiteX0" fmla="*/ 0 w 186924"/>
                <a:gd name="connsiteY0" fmla="*/ 93462 h 186924"/>
                <a:gd name="connsiteX1" fmla="*/ 93462 w 186924"/>
                <a:gd name="connsiteY1" fmla="*/ 0 h 186924"/>
                <a:gd name="connsiteX2" fmla="*/ 186924 w 186924"/>
                <a:gd name="connsiteY2" fmla="*/ 93462 h 186924"/>
                <a:gd name="connsiteX3" fmla="*/ 93462 w 186924"/>
                <a:gd name="connsiteY3" fmla="*/ 186924 h 186924"/>
                <a:gd name="connsiteX4" fmla="*/ 0 w 186924"/>
                <a:gd name="connsiteY4" fmla="*/ 93462 h 186924"/>
                <a:gd name="connsiteX0" fmla="*/ 0 w 186924"/>
                <a:gd name="connsiteY0" fmla="*/ 93462 h 186924"/>
                <a:gd name="connsiteX1" fmla="*/ 93462 w 186924"/>
                <a:gd name="connsiteY1" fmla="*/ 0 h 186924"/>
                <a:gd name="connsiteX2" fmla="*/ 186924 w 186924"/>
                <a:gd name="connsiteY2" fmla="*/ 93462 h 186924"/>
                <a:gd name="connsiteX3" fmla="*/ 93462 w 186924"/>
                <a:gd name="connsiteY3" fmla="*/ 186924 h 186924"/>
                <a:gd name="connsiteX4" fmla="*/ 91440 w 186924"/>
                <a:gd name="connsiteY4" fmla="*/ 184902 h 186924"/>
                <a:gd name="connsiteX0" fmla="*/ 0 w 186924"/>
                <a:gd name="connsiteY0" fmla="*/ 93462 h 186924"/>
                <a:gd name="connsiteX1" fmla="*/ 93462 w 186924"/>
                <a:gd name="connsiteY1" fmla="*/ 0 h 186924"/>
                <a:gd name="connsiteX2" fmla="*/ 186924 w 186924"/>
                <a:gd name="connsiteY2" fmla="*/ 93462 h 186924"/>
                <a:gd name="connsiteX3" fmla="*/ 93462 w 186924"/>
                <a:gd name="connsiteY3" fmla="*/ 186924 h 186924"/>
                <a:gd name="connsiteX0" fmla="*/ 0 w 186924"/>
                <a:gd name="connsiteY0" fmla="*/ 93462 h 93462"/>
                <a:gd name="connsiteX1" fmla="*/ 93462 w 186924"/>
                <a:gd name="connsiteY1" fmla="*/ 0 h 93462"/>
                <a:gd name="connsiteX2" fmla="*/ 186924 w 186924"/>
                <a:gd name="connsiteY2" fmla="*/ 93462 h 93462"/>
                <a:gd name="connsiteX0" fmla="*/ 0 w 93462"/>
                <a:gd name="connsiteY0" fmla="*/ 0 h 93462"/>
                <a:gd name="connsiteX1" fmla="*/ 93462 w 93462"/>
                <a:gd name="connsiteY1" fmla="*/ 93462 h 9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462" h="93462">
                  <a:moveTo>
                    <a:pt x="0" y="0"/>
                  </a:moveTo>
                  <a:cubicBezTo>
                    <a:pt x="51618" y="0"/>
                    <a:pt x="93462" y="41844"/>
                    <a:pt x="93462" y="9346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0D9F253-7950-4F4D-C28F-C3628817D8DA}"/>
                </a:ext>
              </a:extLst>
            </p:cNvPr>
            <p:cNvSpPr/>
            <p:nvPr/>
          </p:nvSpPr>
          <p:spPr>
            <a:xfrm rot="19200000">
              <a:off x="5694123" y="3004506"/>
              <a:ext cx="72000" cy="19113"/>
            </a:xfrm>
            <a:custGeom>
              <a:avLst/>
              <a:gdLst>
                <a:gd name="connsiteX0" fmla="*/ 0 w 123277"/>
                <a:gd name="connsiteY0" fmla="*/ 0 h 19113"/>
                <a:gd name="connsiteX1" fmla="*/ 123277 w 123277"/>
                <a:gd name="connsiteY1" fmla="*/ 0 h 19113"/>
                <a:gd name="connsiteX2" fmla="*/ 109157 w 123277"/>
                <a:gd name="connsiteY2" fmla="*/ 9520 h 19113"/>
                <a:gd name="connsiteX3" fmla="*/ 61638 w 123277"/>
                <a:gd name="connsiteY3" fmla="*/ 19113 h 19113"/>
                <a:gd name="connsiteX4" fmla="*/ 14120 w 123277"/>
                <a:gd name="connsiteY4" fmla="*/ 9520 h 19113"/>
                <a:gd name="connsiteX5" fmla="*/ 0 w 123277"/>
                <a:gd name="connsiteY5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277" h="19113">
                  <a:moveTo>
                    <a:pt x="0" y="0"/>
                  </a:moveTo>
                  <a:lnTo>
                    <a:pt x="123277" y="0"/>
                  </a:lnTo>
                  <a:lnTo>
                    <a:pt x="109157" y="9520"/>
                  </a:lnTo>
                  <a:cubicBezTo>
                    <a:pt x="94551" y="15697"/>
                    <a:pt x="78494" y="19113"/>
                    <a:pt x="61638" y="19113"/>
                  </a:cubicBezTo>
                  <a:cubicBezTo>
                    <a:pt x="44783" y="19113"/>
                    <a:pt x="28725" y="15697"/>
                    <a:pt x="14120" y="952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BE" dirty="0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3E571216-085A-EAAA-EA92-196CE1E69A45}"/>
                </a:ext>
              </a:extLst>
            </p:cNvPr>
            <p:cNvGrpSpPr/>
            <p:nvPr/>
          </p:nvGrpSpPr>
          <p:grpSpPr>
            <a:xfrm rot="19200000">
              <a:off x="5640592" y="2948859"/>
              <a:ext cx="108000" cy="45720"/>
              <a:chOff x="5519202" y="3023235"/>
              <a:chExt cx="123277" cy="45720"/>
            </a:xfrm>
          </p:grpSpPr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43DEABC9-189F-D93B-9BB9-D8A535CB2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9202" y="3068955"/>
                <a:ext cx="12327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9518C404-0A4D-73FB-461B-18E306B6DD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9202" y="3046095"/>
                <a:ext cx="12327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2A905E95-F7E4-C2A2-C702-D0F4C0C5BD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9202" y="3023235"/>
                <a:ext cx="12327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6A9788E-EEC5-36EE-C9AA-7F189DECC091}"/>
                </a:ext>
              </a:extLst>
            </p:cNvPr>
            <p:cNvGrpSpPr/>
            <p:nvPr/>
          </p:nvGrpSpPr>
          <p:grpSpPr>
            <a:xfrm rot="19200000">
              <a:off x="5274846" y="2636217"/>
              <a:ext cx="381956" cy="125734"/>
              <a:chOff x="5394899" y="2478472"/>
              <a:chExt cx="381956" cy="125734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183851D4-7D2D-82D0-B36F-63ACB5537AAF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>
                <a:off x="5607840" y="2550206"/>
                <a:ext cx="10800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5358756E-7F38-0026-7161-2EC2D83A245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526840" y="2532472"/>
                <a:ext cx="10800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57933C9A-0911-A8CA-5E66-FFA366939D96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5458332" y="2550206"/>
                <a:ext cx="10800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4064F730-05C2-CC77-DCCA-37A7C8D5F7D2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>
                <a:off x="5668855" y="2596972"/>
                <a:ext cx="10800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BDE67A42-B1E5-9E93-2F1A-2F08326B77F0}"/>
                  </a:ext>
                </a:extLst>
              </p:cNvPr>
              <p:cNvCxnSpPr>
                <a:cxnSpLocks/>
              </p:cNvCxnSpPr>
              <p:nvPr/>
            </p:nvCxnSpPr>
            <p:spPr>
              <a:xfrm rot="12600000">
                <a:off x="5394899" y="2596972"/>
                <a:ext cx="10800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96CD5EF9-DAFC-AB70-10EC-2DE89C1F75FC}"/>
                </a:ext>
              </a:extLst>
            </p:cNvPr>
            <p:cNvGrpSpPr/>
            <p:nvPr/>
          </p:nvGrpSpPr>
          <p:grpSpPr>
            <a:xfrm rot="2422207">
              <a:off x="5302404" y="2841301"/>
              <a:ext cx="244157" cy="406446"/>
              <a:chOff x="7489546" y="1534484"/>
              <a:chExt cx="232872" cy="387661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972A316-A435-8BC6-2A06-43DFC04204AA}"/>
                  </a:ext>
                </a:extLst>
              </p:cNvPr>
              <p:cNvSpPr/>
              <p:nvPr/>
            </p:nvSpPr>
            <p:spPr>
              <a:xfrm>
                <a:off x="7489546" y="1534484"/>
                <a:ext cx="232872" cy="232872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0A04B109-BEBA-B3B2-AD26-C82060E363FD}"/>
                  </a:ext>
                </a:extLst>
              </p:cNvPr>
              <p:cNvCxnSpPr>
                <a:cxnSpLocks/>
                <a:endCxn id="31" idx="4"/>
              </p:cNvCxnSpPr>
              <p:nvPr/>
            </p:nvCxnSpPr>
            <p:spPr>
              <a:xfrm flipV="1">
                <a:off x="7605982" y="1767356"/>
                <a:ext cx="0" cy="154789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Ellipse 148">
                <a:extLst>
                  <a:ext uri="{FF2B5EF4-FFF2-40B4-BE49-F238E27FC236}">
                    <a16:creationId xmlns:a16="http://schemas.microsoft.com/office/drawing/2014/main" id="{CBAE0281-C6F2-2D0B-F863-9B970F4C61BF}"/>
                  </a:ext>
                </a:extLst>
              </p:cNvPr>
              <p:cNvSpPr/>
              <p:nvPr/>
            </p:nvSpPr>
            <p:spPr>
              <a:xfrm>
                <a:off x="7605982" y="1557458"/>
                <a:ext cx="93462" cy="93462"/>
              </a:xfrm>
              <a:custGeom>
                <a:avLst/>
                <a:gdLst>
                  <a:gd name="connsiteX0" fmla="*/ 0 w 186924"/>
                  <a:gd name="connsiteY0" fmla="*/ 93462 h 186924"/>
                  <a:gd name="connsiteX1" fmla="*/ 93462 w 186924"/>
                  <a:gd name="connsiteY1" fmla="*/ 0 h 186924"/>
                  <a:gd name="connsiteX2" fmla="*/ 186924 w 186924"/>
                  <a:gd name="connsiteY2" fmla="*/ 93462 h 186924"/>
                  <a:gd name="connsiteX3" fmla="*/ 93462 w 186924"/>
                  <a:gd name="connsiteY3" fmla="*/ 186924 h 186924"/>
                  <a:gd name="connsiteX4" fmla="*/ 0 w 186924"/>
                  <a:gd name="connsiteY4" fmla="*/ 93462 h 186924"/>
                  <a:gd name="connsiteX0" fmla="*/ 0 w 186924"/>
                  <a:gd name="connsiteY0" fmla="*/ 93462 h 186924"/>
                  <a:gd name="connsiteX1" fmla="*/ 93462 w 186924"/>
                  <a:gd name="connsiteY1" fmla="*/ 0 h 186924"/>
                  <a:gd name="connsiteX2" fmla="*/ 186924 w 186924"/>
                  <a:gd name="connsiteY2" fmla="*/ 93462 h 186924"/>
                  <a:gd name="connsiteX3" fmla="*/ 93462 w 186924"/>
                  <a:gd name="connsiteY3" fmla="*/ 186924 h 186924"/>
                  <a:gd name="connsiteX4" fmla="*/ 91440 w 186924"/>
                  <a:gd name="connsiteY4" fmla="*/ 184902 h 186924"/>
                  <a:gd name="connsiteX0" fmla="*/ 0 w 186924"/>
                  <a:gd name="connsiteY0" fmla="*/ 93462 h 186924"/>
                  <a:gd name="connsiteX1" fmla="*/ 93462 w 186924"/>
                  <a:gd name="connsiteY1" fmla="*/ 0 h 186924"/>
                  <a:gd name="connsiteX2" fmla="*/ 186924 w 186924"/>
                  <a:gd name="connsiteY2" fmla="*/ 93462 h 186924"/>
                  <a:gd name="connsiteX3" fmla="*/ 93462 w 186924"/>
                  <a:gd name="connsiteY3" fmla="*/ 186924 h 186924"/>
                  <a:gd name="connsiteX0" fmla="*/ 0 w 186924"/>
                  <a:gd name="connsiteY0" fmla="*/ 93462 h 93462"/>
                  <a:gd name="connsiteX1" fmla="*/ 93462 w 186924"/>
                  <a:gd name="connsiteY1" fmla="*/ 0 h 93462"/>
                  <a:gd name="connsiteX2" fmla="*/ 186924 w 186924"/>
                  <a:gd name="connsiteY2" fmla="*/ 93462 h 93462"/>
                  <a:gd name="connsiteX0" fmla="*/ 0 w 93462"/>
                  <a:gd name="connsiteY0" fmla="*/ 0 h 93462"/>
                  <a:gd name="connsiteX1" fmla="*/ 93462 w 93462"/>
                  <a:gd name="connsiteY1" fmla="*/ 93462 h 93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3462" h="93462">
                    <a:moveTo>
                      <a:pt x="0" y="0"/>
                    </a:moveTo>
                    <a:cubicBezTo>
                      <a:pt x="51618" y="0"/>
                      <a:pt x="93462" y="41844"/>
                      <a:pt x="93462" y="93462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DCB1E19-65BE-5F10-1006-F564DF01C4F9}"/>
              </a:ext>
            </a:extLst>
          </p:cNvPr>
          <p:cNvGrpSpPr/>
          <p:nvPr/>
        </p:nvGrpSpPr>
        <p:grpSpPr>
          <a:xfrm>
            <a:off x="3352511" y="2165238"/>
            <a:ext cx="579599" cy="336344"/>
            <a:chOff x="5397500" y="2435709"/>
            <a:chExt cx="772798" cy="448458"/>
          </a:xfrm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50C7B56F-CF61-47E6-C66D-33B0B89128FA}"/>
                </a:ext>
              </a:extLst>
            </p:cNvPr>
            <p:cNvSpPr/>
            <p:nvPr/>
          </p:nvSpPr>
          <p:spPr>
            <a:xfrm>
              <a:off x="5613397" y="2661590"/>
              <a:ext cx="340366" cy="222577"/>
            </a:xfrm>
            <a:custGeom>
              <a:avLst/>
              <a:gdLst>
                <a:gd name="connsiteX0" fmla="*/ 0 w 340366"/>
                <a:gd name="connsiteY0" fmla="*/ 0 h 222577"/>
                <a:gd name="connsiteX1" fmla="*/ 170183 w 340366"/>
                <a:gd name="connsiteY1" fmla="*/ 55955 h 222577"/>
                <a:gd name="connsiteX2" fmla="*/ 340366 w 340366"/>
                <a:gd name="connsiteY2" fmla="*/ 0 h 222577"/>
                <a:gd name="connsiteX3" fmla="*/ 340366 w 340366"/>
                <a:gd name="connsiteY3" fmla="*/ 118921 h 222577"/>
                <a:gd name="connsiteX4" fmla="*/ 340365 w 340366"/>
                <a:gd name="connsiteY4" fmla="*/ 118921 h 222577"/>
                <a:gd name="connsiteX5" fmla="*/ 340366 w 340366"/>
                <a:gd name="connsiteY5" fmla="*/ 118922 h 222577"/>
                <a:gd name="connsiteX6" fmla="*/ 170183 w 340366"/>
                <a:gd name="connsiteY6" fmla="*/ 222577 h 222577"/>
                <a:gd name="connsiteX7" fmla="*/ 0 w 340366"/>
                <a:gd name="connsiteY7" fmla="*/ 118922 h 222577"/>
                <a:gd name="connsiteX8" fmla="*/ 2 w 340366"/>
                <a:gd name="connsiteY8" fmla="*/ 118921 h 222577"/>
                <a:gd name="connsiteX9" fmla="*/ 0 w 340366"/>
                <a:gd name="connsiteY9" fmla="*/ 118921 h 222577"/>
                <a:gd name="connsiteX10" fmla="*/ 0 w 340366"/>
                <a:gd name="connsiteY10" fmla="*/ 0 h 22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0366" h="222577">
                  <a:moveTo>
                    <a:pt x="0" y="0"/>
                  </a:moveTo>
                  <a:lnTo>
                    <a:pt x="170183" y="55955"/>
                  </a:lnTo>
                  <a:lnTo>
                    <a:pt x="340366" y="0"/>
                  </a:lnTo>
                  <a:lnTo>
                    <a:pt x="340366" y="118921"/>
                  </a:lnTo>
                  <a:lnTo>
                    <a:pt x="340365" y="118921"/>
                  </a:lnTo>
                  <a:lnTo>
                    <a:pt x="340366" y="118922"/>
                  </a:lnTo>
                  <a:lnTo>
                    <a:pt x="170183" y="222577"/>
                  </a:lnTo>
                  <a:lnTo>
                    <a:pt x="0" y="118922"/>
                  </a:lnTo>
                  <a:lnTo>
                    <a:pt x="2" y="118921"/>
                  </a:lnTo>
                  <a:lnTo>
                    <a:pt x="0" y="1189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BE"/>
            </a:p>
          </p:txBody>
        </p:sp>
        <p:sp>
          <p:nvSpPr>
            <p:cNvPr id="36" name="Losange 35">
              <a:extLst>
                <a:ext uri="{FF2B5EF4-FFF2-40B4-BE49-F238E27FC236}">
                  <a16:creationId xmlns:a16="http://schemas.microsoft.com/office/drawing/2014/main" id="{625C4205-1921-90A6-2C1F-AC27B811B91F}"/>
                </a:ext>
              </a:extLst>
            </p:cNvPr>
            <p:cNvSpPr/>
            <p:nvPr/>
          </p:nvSpPr>
          <p:spPr>
            <a:xfrm>
              <a:off x="6050281" y="2750307"/>
              <a:ext cx="45719" cy="61823"/>
            </a:xfrm>
            <a:prstGeom prst="diamond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20268E7E-F9E3-A1FB-F2D2-DA06DA8FC3EF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V="1">
              <a:off x="6073141" y="2620120"/>
              <a:ext cx="0" cy="1301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Losange 37">
              <a:extLst>
                <a:ext uri="{FF2B5EF4-FFF2-40B4-BE49-F238E27FC236}">
                  <a16:creationId xmlns:a16="http://schemas.microsoft.com/office/drawing/2014/main" id="{1012529B-C7D4-660C-1580-942E99A489BC}"/>
                </a:ext>
              </a:extLst>
            </p:cNvPr>
            <p:cNvSpPr/>
            <p:nvPr/>
          </p:nvSpPr>
          <p:spPr>
            <a:xfrm>
              <a:off x="5398138" y="2435709"/>
              <a:ext cx="772160" cy="253882"/>
            </a:xfrm>
            <a:prstGeom prst="diamond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Losange 38">
              <a:extLst>
                <a:ext uri="{FF2B5EF4-FFF2-40B4-BE49-F238E27FC236}">
                  <a16:creationId xmlns:a16="http://schemas.microsoft.com/office/drawing/2014/main" id="{9CECF66A-0188-6242-85DE-819018F81D11}"/>
                </a:ext>
              </a:extLst>
            </p:cNvPr>
            <p:cNvSpPr/>
            <p:nvPr/>
          </p:nvSpPr>
          <p:spPr>
            <a:xfrm>
              <a:off x="5397500" y="2462219"/>
              <a:ext cx="772160" cy="253882"/>
            </a:xfrm>
            <a:prstGeom prst="diamond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4969F66-FBEF-D8B6-54CC-A55E32CAF494}"/>
              </a:ext>
            </a:extLst>
          </p:cNvPr>
          <p:cNvGrpSpPr/>
          <p:nvPr/>
        </p:nvGrpSpPr>
        <p:grpSpPr>
          <a:xfrm>
            <a:off x="6215812" y="2185120"/>
            <a:ext cx="337859" cy="306956"/>
            <a:chOff x="6345157" y="2383042"/>
            <a:chExt cx="450478" cy="409274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E22C6D1B-EBC7-D06A-AD8C-9BF8CDB7BBAF}"/>
                </a:ext>
              </a:extLst>
            </p:cNvPr>
            <p:cNvGrpSpPr/>
            <p:nvPr/>
          </p:nvGrpSpPr>
          <p:grpSpPr>
            <a:xfrm>
              <a:off x="6358045" y="2544180"/>
              <a:ext cx="424702" cy="248136"/>
              <a:chOff x="5949316" y="4331857"/>
              <a:chExt cx="424702" cy="248136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952D2982-9D1B-1890-82CE-0FEE419058AA}"/>
                  </a:ext>
                </a:extLst>
              </p:cNvPr>
              <p:cNvGrpSpPr/>
              <p:nvPr/>
            </p:nvGrpSpPr>
            <p:grpSpPr>
              <a:xfrm>
                <a:off x="5949316" y="4331857"/>
                <a:ext cx="125058" cy="248136"/>
                <a:chOff x="5949316" y="4331857"/>
                <a:chExt cx="125058" cy="248136"/>
              </a:xfrm>
            </p:grpSpPr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BCEFC7E8-EC11-F9C7-7E56-3224B8A830F7}"/>
                    </a:ext>
                  </a:extLst>
                </p:cNvPr>
                <p:cNvSpPr/>
                <p:nvPr/>
              </p:nvSpPr>
              <p:spPr>
                <a:xfrm>
                  <a:off x="5986128" y="4331857"/>
                  <a:ext cx="51434" cy="51434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52" name="Rectangle 50">
                  <a:extLst>
                    <a:ext uri="{FF2B5EF4-FFF2-40B4-BE49-F238E27FC236}">
                      <a16:creationId xmlns:a16="http://schemas.microsoft.com/office/drawing/2014/main" id="{6B5CBFEA-BEAE-9375-F3E6-EEC31FFF3618}"/>
                    </a:ext>
                  </a:extLst>
                </p:cNvPr>
                <p:cNvSpPr/>
                <p:nvPr/>
              </p:nvSpPr>
              <p:spPr>
                <a:xfrm>
                  <a:off x="5949316" y="4426698"/>
                  <a:ext cx="125058" cy="153295"/>
                </a:xfrm>
                <a:custGeom>
                  <a:avLst/>
                  <a:gdLst>
                    <a:gd name="connsiteX0" fmla="*/ 0 w 147027"/>
                    <a:gd name="connsiteY0" fmla="*/ 0 h 336802"/>
                    <a:gd name="connsiteX1" fmla="*/ 147027 w 147027"/>
                    <a:gd name="connsiteY1" fmla="*/ 0 h 336802"/>
                    <a:gd name="connsiteX2" fmla="*/ 147027 w 147027"/>
                    <a:gd name="connsiteY2" fmla="*/ 336802 h 336802"/>
                    <a:gd name="connsiteX3" fmla="*/ 0 w 147027"/>
                    <a:gd name="connsiteY3" fmla="*/ 336802 h 336802"/>
                    <a:gd name="connsiteX4" fmla="*/ 0 w 147027"/>
                    <a:gd name="connsiteY4" fmla="*/ 0 h 336802"/>
                    <a:gd name="connsiteX0" fmla="*/ 0 w 147027"/>
                    <a:gd name="connsiteY0" fmla="*/ 336802 h 428242"/>
                    <a:gd name="connsiteX1" fmla="*/ 0 w 147027"/>
                    <a:gd name="connsiteY1" fmla="*/ 0 h 428242"/>
                    <a:gd name="connsiteX2" fmla="*/ 147027 w 147027"/>
                    <a:gd name="connsiteY2" fmla="*/ 0 h 428242"/>
                    <a:gd name="connsiteX3" fmla="*/ 147027 w 147027"/>
                    <a:gd name="connsiteY3" fmla="*/ 336802 h 428242"/>
                    <a:gd name="connsiteX4" fmla="*/ 91440 w 147027"/>
                    <a:gd name="connsiteY4" fmla="*/ 428242 h 428242"/>
                    <a:gd name="connsiteX0" fmla="*/ 0 w 147027"/>
                    <a:gd name="connsiteY0" fmla="*/ 336802 h 336802"/>
                    <a:gd name="connsiteX1" fmla="*/ 0 w 147027"/>
                    <a:gd name="connsiteY1" fmla="*/ 0 h 336802"/>
                    <a:gd name="connsiteX2" fmla="*/ 147027 w 147027"/>
                    <a:gd name="connsiteY2" fmla="*/ 0 h 336802"/>
                    <a:gd name="connsiteX3" fmla="*/ 147027 w 147027"/>
                    <a:gd name="connsiteY3" fmla="*/ 336802 h 336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7027" h="336802">
                      <a:moveTo>
                        <a:pt x="0" y="336802"/>
                      </a:moveTo>
                      <a:lnTo>
                        <a:pt x="0" y="0"/>
                      </a:lnTo>
                      <a:lnTo>
                        <a:pt x="147027" y="0"/>
                      </a:lnTo>
                      <a:lnTo>
                        <a:pt x="147027" y="336802"/>
                      </a:ln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333B696A-D824-AAB5-2CF2-A6F9DEA290F5}"/>
                  </a:ext>
                </a:extLst>
              </p:cNvPr>
              <p:cNvGrpSpPr/>
              <p:nvPr/>
            </p:nvGrpSpPr>
            <p:grpSpPr>
              <a:xfrm>
                <a:off x="6099138" y="4331857"/>
                <a:ext cx="125058" cy="248136"/>
                <a:chOff x="5949316" y="4331857"/>
                <a:chExt cx="125058" cy="248136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2AC84E53-80D7-0331-9344-0F164651B13D}"/>
                    </a:ext>
                  </a:extLst>
                </p:cNvPr>
                <p:cNvSpPr/>
                <p:nvPr/>
              </p:nvSpPr>
              <p:spPr>
                <a:xfrm>
                  <a:off x="5986128" y="4331857"/>
                  <a:ext cx="51434" cy="51434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50" name="Rectangle 50">
                  <a:extLst>
                    <a:ext uri="{FF2B5EF4-FFF2-40B4-BE49-F238E27FC236}">
                      <a16:creationId xmlns:a16="http://schemas.microsoft.com/office/drawing/2014/main" id="{17DD8B88-E3AB-B750-00E9-3E7EB4CCCAE4}"/>
                    </a:ext>
                  </a:extLst>
                </p:cNvPr>
                <p:cNvSpPr/>
                <p:nvPr/>
              </p:nvSpPr>
              <p:spPr>
                <a:xfrm>
                  <a:off x="5949316" y="4426698"/>
                  <a:ext cx="125058" cy="153295"/>
                </a:xfrm>
                <a:custGeom>
                  <a:avLst/>
                  <a:gdLst>
                    <a:gd name="connsiteX0" fmla="*/ 0 w 147027"/>
                    <a:gd name="connsiteY0" fmla="*/ 0 h 336802"/>
                    <a:gd name="connsiteX1" fmla="*/ 147027 w 147027"/>
                    <a:gd name="connsiteY1" fmla="*/ 0 h 336802"/>
                    <a:gd name="connsiteX2" fmla="*/ 147027 w 147027"/>
                    <a:gd name="connsiteY2" fmla="*/ 336802 h 336802"/>
                    <a:gd name="connsiteX3" fmla="*/ 0 w 147027"/>
                    <a:gd name="connsiteY3" fmla="*/ 336802 h 336802"/>
                    <a:gd name="connsiteX4" fmla="*/ 0 w 147027"/>
                    <a:gd name="connsiteY4" fmla="*/ 0 h 336802"/>
                    <a:gd name="connsiteX0" fmla="*/ 0 w 147027"/>
                    <a:gd name="connsiteY0" fmla="*/ 336802 h 428242"/>
                    <a:gd name="connsiteX1" fmla="*/ 0 w 147027"/>
                    <a:gd name="connsiteY1" fmla="*/ 0 h 428242"/>
                    <a:gd name="connsiteX2" fmla="*/ 147027 w 147027"/>
                    <a:gd name="connsiteY2" fmla="*/ 0 h 428242"/>
                    <a:gd name="connsiteX3" fmla="*/ 147027 w 147027"/>
                    <a:gd name="connsiteY3" fmla="*/ 336802 h 428242"/>
                    <a:gd name="connsiteX4" fmla="*/ 91440 w 147027"/>
                    <a:gd name="connsiteY4" fmla="*/ 428242 h 428242"/>
                    <a:gd name="connsiteX0" fmla="*/ 0 w 147027"/>
                    <a:gd name="connsiteY0" fmla="*/ 336802 h 336802"/>
                    <a:gd name="connsiteX1" fmla="*/ 0 w 147027"/>
                    <a:gd name="connsiteY1" fmla="*/ 0 h 336802"/>
                    <a:gd name="connsiteX2" fmla="*/ 147027 w 147027"/>
                    <a:gd name="connsiteY2" fmla="*/ 0 h 336802"/>
                    <a:gd name="connsiteX3" fmla="*/ 147027 w 147027"/>
                    <a:gd name="connsiteY3" fmla="*/ 336802 h 336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7027" h="336802">
                      <a:moveTo>
                        <a:pt x="0" y="336802"/>
                      </a:moveTo>
                      <a:lnTo>
                        <a:pt x="0" y="0"/>
                      </a:lnTo>
                      <a:lnTo>
                        <a:pt x="147027" y="0"/>
                      </a:lnTo>
                      <a:lnTo>
                        <a:pt x="147027" y="336802"/>
                      </a:ln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C29C86B4-21A6-7497-766E-5D56F9AF9130}"/>
                  </a:ext>
                </a:extLst>
              </p:cNvPr>
              <p:cNvGrpSpPr/>
              <p:nvPr/>
            </p:nvGrpSpPr>
            <p:grpSpPr>
              <a:xfrm>
                <a:off x="6248960" y="4331857"/>
                <a:ext cx="125058" cy="248136"/>
                <a:chOff x="5949316" y="4331857"/>
                <a:chExt cx="125058" cy="248136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5E15E960-118B-7DC2-03D1-C11DAEAA35CC}"/>
                    </a:ext>
                  </a:extLst>
                </p:cNvPr>
                <p:cNvSpPr/>
                <p:nvPr/>
              </p:nvSpPr>
              <p:spPr>
                <a:xfrm>
                  <a:off x="5986128" y="4331857"/>
                  <a:ext cx="51434" cy="51434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48" name="Rectangle 50">
                  <a:extLst>
                    <a:ext uri="{FF2B5EF4-FFF2-40B4-BE49-F238E27FC236}">
                      <a16:creationId xmlns:a16="http://schemas.microsoft.com/office/drawing/2014/main" id="{411D6FD7-45BC-143C-3C44-746BD5C1A0A4}"/>
                    </a:ext>
                  </a:extLst>
                </p:cNvPr>
                <p:cNvSpPr/>
                <p:nvPr/>
              </p:nvSpPr>
              <p:spPr>
                <a:xfrm>
                  <a:off x="5949316" y="4426698"/>
                  <a:ext cx="125058" cy="153295"/>
                </a:xfrm>
                <a:custGeom>
                  <a:avLst/>
                  <a:gdLst>
                    <a:gd name="connsiteX0" fmla="*/ 0 w 147027"/>
                    <a:gd name="connsiteY0" fmla="*/ 0 h 336802"/>
                    <a:gd name="connsiteX1" fmla="*/ 147027 w 147027"/>
                    <a:gd name="connsiteY1" fmla="*/ 0 h 336802"/>
                    <a:gd name="connsiteX2" fmla="*/ 147027 w 147027"/>
                    <a:gd name="connsiteY2" fmla="*/ 336802 h 336802"/>
                    <a:gd name="connsiteX3" fmla="*/ 0 w 147027"/>
                    <a:gd name="connsiteY3" fmla="*/ 336802 h 336802"/>
                    <a:gd name="connsiteX4" fmla="*/ 0 w 147027"/>
                    <a:gd name="connsiteY4" fmla="*/ 0 h 336802"/>
                    <a:gd name="connsiteX0" fmla="*/ 0 w 147027"/>
                    <a:gd name="connsiteY0" fmla="*/ 336802 h 428242"/>
                    <a:gd name="connsiteX1" fmla="*/ 0 w 147027"/>
                    <a:gd name="connsiteY1" fmla="*/ 0 h 428242"/>
                    <a:gd name="connsiteX2" fmla="*/ 147027 w 147027"/>
                    <a:gd name="connsiteY2" fmla="*/ 0 h 428242"/>
                    <a:gd name="connsiteX3" fmla="*/ 147027 w 147027"/>
                    <a:gd name="connsiteY3" fmla="*/ 336802 h 428242"/>
                    <a:gd name="connsiteX4" fmla="*/ 91440 w 147027"/>
                    <a:gd name="connsiteY4" fmla="*/ 428242 h 428242"/>
                    <a:gd name="connsiteX0" fmla="*/ 0 w 147027"/>
                    <a:gd name="connsiteY0" fmla="*/ 336802 h 336802"/>
                    <a:gd name="connsiteX1" fmla="*/ 0 w 147027"/>
                    <a:gd name="connsiteY1" fmla="*/ 0 h 336802"/>
                    <a:gd name="connsiteX2" fmla="*/ 147027 w 147027"/>
                    <a:gd name="connsiteY2" fmla="*/ 0 h 336802"/>
                    <a:gd name="connsiteX3" fmla="*/ 147027 w 147027"/>
                    <a:gd name="connsiteY3" fmla="*/ 336802 h 336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7027" h="336802">
                      <a:moveTo>
                        <a:pt x="0" y="336802"/>
                      </a:moveTo>
                      <a:lnTo>
                        <a:pt x="0" y="0"/>
                      </a:lnTo>
                      <a:lnTo>
                        <a:pt x="147027" y="0"/>
                      </a:lnTo>
                      <a:lnTo>
                        <a:pt x="147027" y="336802"/>
                      </a:ln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</p:grpSp>
        <p:sp>
          <p:nvSpPr>
            <p:cNvPr id="42" name="Ellipse 128">
              <a:extLst>
                <a:ext uri="{FF2B5EF4-FFF2-40B4-BE49-F238E27FC236}">
                  <a16:creationId xmlns:a16="http://schemas.microsoft.com/office/drawing/2014/main" id="{7167BD57-7651-A868-540A-2476F2A1FF9C}"/>
                </a:ext>
              </a:extLst>
            </p:cNvPr>
            <p:cNvSpPr/>
            <p:nvPr/>
          </p:nvSpPr>
          <p:spPr>
            <a:xfrm>
              <a:off x="6345157" y="2383042"/>
              <a:ext cx="450478" cy="225239"/>
            </a:xfrm>
            <a:custGeom>
              <a:avLst/>
              <a:gdLst>
                <a:gd name="connsiteX0" fmla="*/ 0 w 450477"/>
                <a:gd name="connsiteY0" fmla="*/ 225239 h 450477"/>
                <a:gd name="connsiteX1" fmla="*/ 225239 w 450477"/>
                <a:gd name="connsiteY1" fmla="*/ 0 h 450477"/>
                <a:gd name="connsiteX2" fmla="*/ 450478 w 450477"/>
                <a:gd name="connsiteY2" fmla="*/ 225239 h 450477"/>
                <a:gd name="connsiteX3" fmla="*/ 225239 w 450477"/>
                <a:gd name="connsiteY3" fmla="*/ 450478 h 450477"/>
                <a:gd name="connsiteX4" fmla="*/ 0 w 450477"/>
                <a:gd name="connsiteY4" fmla="*/ 225239 h 450477"/>
                <a:gd name="connsiteX0" fmla="*/ 225239 w 450478"/>
                <a:gd name="connsiteY0" fmla="*/ 450478 h 541918"/>
                <a:gd name="connsiteX1" fmla="*/ 0 w 450478"/>
                <a:gd name="connsiteY1" fmla="*/ 225239 h 541918"/>
                <a:gd name="connsiteX2" fmla="*/ 225239 w 450478"/>
                <a:gd name="connsiteY2" fmla="*/ 0 h 541918"/>
                <a:gd name="connsiteX3" fmla="*/ 450478 w 450478"/>
                <a:gd name="connsiteY3" fmla="*/ 225239 h 541918"/>
                <a:gd name="connsiteX4" fmla="*/ 316679 w 450478"/>
                <a:gd name="connsiteY4" fmla="*/ 541918 h 541918"/>
                <a:gd name="connsiteX0" fmla="*/ 225239 w 450478"/>
                <a:gd name="connsiteY0" fmla="*/ 450478 h 450478"/>
                <a:gd name="connsiteX1" fmla="*/ 0 w 450478"/>
                <a:gd name="connsiteY1" fmla="*/ 225239 h 450478"/>
                <a:gd name="connsiteX2" fmla="*/ 225239 w 450478"/>
                <a:gd name="connsiteY2" fmla="*/ 0 h 450478"/>
                <a:gd name="connsiteX3" fmla="*/ 450478 w 450478"/>
                <a:gd name="connsiteY3" fmla="*/ 225239 h 450478"/>
                <a:gd name="connsiteX0" fmla="*/ 0 w 450478"/>
                <a:gd name="connsiteY0" fmla="*/ 225239 h 225239"/>
                <a:gd name="connsiteX1" fmla="*/ 225239 w 450478"/>
                <a:gd name="connsiteY1" fmla="*/ 0 h 225239"/>
                <a:gd name="connsiteX2" fmla="*/ 450478 w 450478"/>
                <a:gd name="connsiteY2" fmla="*/ 225239 h 22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0478" h="225239">
                  <a:moveTo>
                    <a:pt x="0" y="225239"/>
                  </a:moveTo>
                  <a:cubicBezTo>
                    <a:pt x="0" y="100843"/>
                    <a:pt x="100843" y="0"/>
                    <a:pt x="225239" y="0"/>
                  </a:cubicBezTo>
                  <a:cubicBezTo>
                    <a:pt x="349635" y="0"/>
                    <a:pt x="450478" y="100843"/>
                    <a:pt x="450478" y="22523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</p:spTree>
    <p:extLst>
      <p:ext uri="{BB962C8B-B14F-4D97-AF65-F5344CB8AC3E}">
        <p14:creationId xmlns:p14="http://schemas.microsoft.com/office/powerpoint/2010/main" val="3407293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2B0D-AE84-14FA-3F47-7BEB1BA5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FARI Chairs on our flagship programs</a:t>
            </a:r>
            <a:endParaRPr lang="en-US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8E708-0CB0-71B6-CDF2-028C34A6FE3F}"/>
              </a:ext>
            </a:extLst>
          </p:cNvPr>
          <p:cNvSpPr txBox="1"/>
          <p:nvPr/>
        </p:nvSpPr>
        <p:spPr>
          <a:xfrm>
            <a:off x="7495715" y="3223639"/>
            <a:ext cx="120448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E" sz="825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19ECA5-2B65-4C08-1D70-EC02F518054D}"/>
              </a:ext>
            </a:extLst>
          </p:cNvPr>
          <p:cNvSpPr/>
          <p:nvPr/>
        </p:nvSpPr>
        <p:spPr>
          <a:xfrm>
            <a:off x="565414" y="1902236"/>
            <a:ext cx="1459062" cy="316547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B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7F6DD2-40BB-0171-AFDB-8F2D61E78139}"/>
              </a:ext>
            </a:extLst>
          </p:cNvPr>
          <p:cNvSpPr txBox="1"/>
          <p:nvPr/>
        </p:nvSpPr>
        <p:spPr>
          <a:xfrm>
            <a:off x="728944" y="2118637"/>
            <a:ext cx="1160605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nl-BE" dirty="0"/>
              <a:t>Trust</a:t>
            </a:r>
            <a:endParaRPr lang="en-B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3E1F97-999B-17AC-57A3-B7F81CA2B21A}"/>
              </a:ext>
            </a:extLst>
          </p:cNvPr>
          <p:cNvSpPr txBox="1"/>
          <p:nvPr/>
        </p:nvSpPr>
        <p:spPr>
          <a:xfrm>
            <a:off x="626231" y="2347891"/>
            <a:ext cx="1321520" cy="18466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050" dirty="0">
                <a:ea typeface="+mn-lt"/>
                <a:cs typeface="+mn-lt"/>
              </a:rPr>
              <a:t>Designing and deploying AI, robotics or data analysis systems responsibly to ensure they operate securely and reliably, while complying with legal regulations and ethical guidelines.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98A1DD-A222-8940-575A-B1DBC1B68925}"/>
              </a:ext>
            </a:extLst>
          </p:cNvPr>
          <p:cNvSpPr/>
          <p:nvPr/>
        </p:nvSpPr>
        <p:spPr>
          <a:xfrm>
            <a:off x="2167666" y="1913598"/>
            <a:ext cx="1466945" cy="317926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B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B6AB8F-3A36-175A-B071-CED69AFE58E5}"/>
              </a:ext>
            </a:extLst>
          </p:cNvPr>
          <p:cNvSpPr txBox="1"/>
          <p:nvPr/>
        </p:nvSpPr>
        <p:spPr>
          <a:xfrm>
            <a:off x="2326730" y="2084818"/>
            <a:ext cx="1160605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BE"/>
              <a:t>Cities</a:t>
            </a:r>
            <a:endParaRPr lang="en-US">
              <a:cs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1F5888-7852-6076-8E5D-E94CABB2D48B}"/>
              </a:ext>
            </a:extLst>
          </p:cNvPr>
          <p:cNvSpPr txBox="1"/>
          <p:nvPr/>
        </p:nvSpPr>
        <p:spPr>
          <a:xfrm>
            <a:off x="2239782" y="2364151"/>
            <a:ext cx="1321520" cy="200824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050" dirty="0">
                <a:ea typeface="+mn-lt"/>
                <a:cs typeface="+mn-lt"/>
              </a:rPr>
              <a:t>Using AI, Data and Robotics to enhance urban livability and resilience—improving infrastructure, services, and data-driven insights to make cities more efficient, inclusive, and enjoyable for residents.</a:t>
            </a:r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7AF6188-D811-F6EE-0511-145B9692F944}"/>
              </a:ext>
            </a:extLst>
          </p:cNvPr>
          <p:cNvSpPr/>
          <p:nvPr/>
        </p:nvSpPr>
        <p:spPr>
          <a:xfrm>
            <a:off x="3841436" y="1930349"/>
            <a:ext cx="1459062" cy="316547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B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770BFEA-C61D-7A50-C297-EF6F6DFFA069}"/>
              </a:ext>
            </a:extLst>
          </p:cNvPr>
          <p:cNvSpPr txBox="1"/>
          <p:nvPr/>
        </p:nvSpPr>
        <p:spPr>
          <a:xfrm>
            <a:off x="3987672" y="2075099"/>
            <a:ext cx="1160605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BE">
                <a:solidFill>
                  <a:schemeClr val="bg1"/>
                </a:solidFill>
              </a:rPr>
              <a:t>Public</a:t>
            </a:r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2770CF-1B6D-482B-2C4D-F0F87ED25943}"/>
              </a:ext>
            </a:extLst>
          </p:cNvPr>
          <p:cNvSpPr txBox="1"/>
          <p:nvPr/>
        </p:nvSpPr>
        <p:spPr>
          <a:xfrm>
            <a:off x="3898576" y="2376003"/>
            <a:ext cx="1321520" cy="21698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ea typeface="+mn-lt"/>
                <a:cs typeface="+mn-lt"/>
              </a:rPr>
              <a:t>Exploring AI’s role in the public sector—how it affects citizens’ daily lives, aids policy and decision-making, and transforms governance. This includes responsible delegation of tasks to AI and understanding its societal implications.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5843AE-BF73-731C-198E-59B5402D28CF}"/>
              </a:ext>
            </a:extLst>
          </p:cNvPr>
          <p:cNvSpPr/>
          <p:nvPr/>
        </p:nvSpPr>
        <p:spPr>
          <a:xfrm>
            <a:off x="5507243" y="1921224"/>
            <a:ext cx="1459062" cy="31654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BE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EB9513-9E2D-4845-829F-A19959B132E3}"/>
              </a:ext>
            </a:extLst>
          </p:cNvPr>
          <p:cNvSpPr txBox="1"/>
          <p:nvPr/>
        </p:nvSpPr>
        <p:spPr>
          <a:xfrm>
            <a:off x="5625945" y="2055738"/>
            <a:ext cx="1204485" cy="6232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BE">
                <a:solidFill>
                  <a:schemeClr val="bg1"/>
                </a:solidFill>
              </a:rPr>
              <a:t>Sustainability</a:t>
            </a:r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5D20A3-547B-0C04-534B-A7D85CB1504B}"/>
              </a:ext>
            </a:extLst>
          </p:cNvPr>
          <p:cNvSpPr txBox="1"/>
          <p:nvPr/>
        </p:nvSpPr>
        <p:spPr>
          <a:xfrm>
            <a:off x="5583037" y="2366879"/>
            <a:ext cx="1321520" cy="18466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ea typeface="+mn-lt"/>
                <a:cs typeface="+mn-lt"/>
              </a:rPr>
              <a:t>Creating systems that minimize environmental and social impact from the outset: embedding sustainability into design, measuring and quantifying outcomes (e.g., data-center energy use).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46A0A3-0DEE-EAD4-9E10-1CDF1B9F3EF0}"/>
              </a:ext>
            </a:extLst>
          </p:cNvPr>
          <p:cNvSpPr/>
          <p:nvPr/>
        </p:nvSpPr>
        <p:spPr>
          <a:xfrm>
            <a:off x="7168403" y="1921224"/>
            <a:ext cx="1459062" cy="31654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B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0E5FAF-B1A4-CCE5-B224-4BA83CC7640C}"/>
              </a:ext>
            </a:extLst>
          </p:cNvPr>
          <p:cNvSpPr txBox="1"/>
          <p:nvPr/>
        </p:nvSpPr>
        <p:spPr>
          <a:xfrm>
            <a:off x="7335897" y="2076209"/>
            <a:ext cx="116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>
                <a:solidFill>
                  <a:schemeClr val="bg1"/>
                </a:solidFill>
              </a:rPr>
              <a:t>Health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E9E794-C4C4-BF72-2F11-E7A77D8367EA}"/>
              </a:ext>
            </a:extLst>
          </p:cNvPr>
          <p:cNvSpPr txBox="1"/>
          <p:nvPr/>
        </p:nvSpPr>
        <p:spPr>
          <a:xfrm>
            <a:off x="7244197" y="2366879"/>
            <a:ext cx="1321520" cy="249299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ea typeface="+mn-lt"/>
                <a:cs typeface="+mn-lt"/>
              </a:rPr>
              <a:t>Improving global health through better data access and utilization—streamlining health-record management, enhancing practitioners’ decision-making, and advancing public-health responses via comprehensive data collection and analysis.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35E5B-CE3B-B77D-A5A9-28D98901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Training &amp; Service Portfolio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3BED85-14AE-E905-F9C0-D3A22ADD727E}"/>
              </a:ext>
            </a:extLst>
          </p:cNvPr>
          <p:cNvSpPr/>
          <p:nvPr/>
        </p:nvSpPr>
        <p:spPr>
          <a:xfrm>
            <a:off x="669850" y="2453285"/>
            <a:ext cx="1522615" cy="6750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cs typeface="Arial"/>
              </a:rPr>
              <a:t>GET A TASTE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41016B-CB0F-443B-9B7C-67641AB0CE4E}"/>
              </a:ext>
            </a:extLst>
          </p:cNvPr>
          <p:cNvSpPr/>
          <p:nvPr/>
        </p:nvSpPr>
        <p:spPr>
          <a:xfrm>
            <a:off x="2316933" y="2447993"/>
            <a:ext cx="1522615" cy="6750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dirty="0">
                <a:cs typeface="Arial"/>
              </a:rPr>
              <a:t>LEARN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302886-B39B-1469-989E-18742D1DEF22}"/>
              </a:ext>
            </a:extLst>
          </p:cNvPr>
          <p:cNvSpPr/>
          <p:nvPr/>
        </p:nvSpPr>
        <p:spPr>
          <a:xfrm>
            <a:off x="3964017" y="2447993"/>
            <a:ext cx="1522615" cy="6750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dirty="0">
                <a:cs typeface="Arial"/>
              </a:rPr>
              <a:t>EXPERIENCE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0C531F-DAD5-70E3-58CE-6187AFB5E0D7}"/>
              </a:ext>
            </a:extLst>
          </p:cNvPr>
          <p:cNvSpPr/>
          <p:nvPr/>
        </p:nvSpPr>
        <p:spPr>
          <a:xfrm>
            <a:off x="5611100" y="2447993"/>
            <a:ext cx="1522615" cy="6750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nl-BE" dirty="0">
                <a:cs typeface="Arial"/>
              </a:rPr>
              <a:t>APPLY</a:t>
            </a:r>
            <a:endParaRPr lang="en-US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2310C5-5B2E-8685-40C6-B512D6C59574}"/>
              </a:ext>
            </a:extLst>
          </p:cNvPr>
          <p:cNvSpPr txBox="1"/>
          <p:nvPr/>
        </p:nvSpPr>
        <p:spPr>
          <a:xfrm>
            <a:off x="1697552" y="5047629"/>
            <a:ext cx="113332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AI Academy</a:t>
            </a:r>
            <a:endParaRPr lang="en-GB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93E50E-94AB-6212-E963-3EBA67247B5B}"/>
              </a:ext>
            </a:extLst>
          </p:cNvPr>
          <p:cNvSpPr txBox="1"/>
          <p:nvPr/>
        </p:nvSpPr>
        <p:spPr>
          <a:xfrm>
            <a:off x="4985008" y="4992968"/>
            <a:ext cx="113332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Services</a:t>
            </a:r>
            <a:endParaRPr lang="en-GB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D1554-912E-D480-B00D-3242ED1645A0}"/>
              </a:ext>
            </a:extLst>
          </p:cNvPr>
          <p:cNvSpPr txBox="1"/>
          <p:nvPr/>
        </p:nvSpPr>
        <p:spPr>
          <a:xfrm>
            <a:off x="669850" y="3345224"/>
            <a:ext cx="1512248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Teaser sessions</a:t>
            </a:r>
          </a:p>
          <a:p>
            <a:pPr algn="ctr"/>
            <a:endParaRPr lang="en-GB" sz="900" dirty="0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0F7978-AB07-0DA1-D06F-9BB3BF19CFC1}"/>
              </a:ext>
            </a:extLst>
          </p:cNvPr>
          <p:cNvSpPr txBox="1"/>
          <p:nvPr/>
        </p:nvSpPr>
        <p:spPr>
          <a:xfrm>
            <a:off x="693390" y="3972582"/>
            <a:ext cx="1459978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Customised visits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F91A67-C4F6-7B7E-EBE6-53261460709C}"/>
              </a:ext>
            </a:extLst>
          </p:cNvPr>
          <p:cNvSpPr txBox="1"/>
          <p:nvPr/>
        </p:nvSpPr>
        <p:spPr>
          <a:xfrm>
            <a:off x="2348533" y="3339932"/>
            <a:ext cx="1443608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Catalogue sessions</a:t>
            </a:r>
          </a:p>
          <a:p>
            <a:pPr algn="ctr"/>
            <a:endParaRPr lang="en-GB" sz="900" dirty="0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358049-022F-EE11-0737-C4172D8758E1}"/>
              </a:ext>
            </a:extLst>
          </p:cNvPr>
          <p:cNvSpPr txBox="1"/>
          <p:nvPr/>
        </p:nvSpPr>
        <p:spPr>
          <a:xfrm>
            <a:off x="2369699" y="3967290"/>
            <a:ext cx="1393710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Customized teaching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6044AE-8CE7-39BD-883E-340367FC1065}"/>
              </a:ext>
            </a:extLst>
          </p:cNvPr>
          <p:cNvSpPr txBox="1"/>
          <p:nvPr/>
        </p:nvSpPr>
        <p:spPr>
          <a:xfrm>
            <a:off x="5650774" y="3329994"/>
            <a:ext cx="1512248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Applied learning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0FD5E-15F1-8342-00B0-D08027253E97}"/>
              </a:ext>
            </a:extLst>
          </p:cNvPr>
          <p:cNvSpPr txBox="1"/>
          <p:nvPr/>
        </p:nvSpPr>
        <p:spPr>
          <a:xfrm>
            <a:off x="5547734" y="3957352"/>
            <a:ext cx="1763340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Applied expertise</a:t>
            </a:r>
          </a:p>
          <a:p>
            <a:pPr marL="128588" indent="-128588" algn="ctr">
              <a:buFont typeface="Calibri"/>
              <a:buChar char="-"/>
            </a:pPr>
            <a:endParaRPr lang="en-GB" sz="900" dirty="0"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FDC7AA-B6EF-2615-6EA8-E6E030456476}"/>
              </a:ext>
            </a:extLst>
          </p:cNvPr>
          <p:cNvSpPr txBox="1"/>
          <p:nvPr/>
        </p:nvSpPr>
        <p:spPr>
          <a:xfrm>
            <a:off x="4008473" y="3967291"/>
            <a:ext cx="156395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ea typeface="+mn-lt"/>
                <a:cs typeface="+mn-lt"/>
              </a:rPr>
              <a:t>Guidance &amp; Consultancy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784C02-15E5-0A6F-7549-EF7B2B764AA8}"/>
              </a:ext>
            </a:extLst>
          </p:cNvPr>
          <p:cNvSpPr txBox="1"/>
          <p:nvPr/>
        </p:nvSpPr>
        <p:spPr>
          <a:xfrm>
            <a:off x="7446449" y="4992968"/>
            <a:ext cx="113332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R&amp;D</a:t>
            </a:r>
            <a:endParaRPr lang="en-GB" sz="9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60315C-7835-33C9-BFB5-80D4B033E4CC}"/>
              </a:ext>
            </a:extLst>
          </p:cNvPr>
          <p:cNvSpPr txBox="1"/>
          <p:nvPr/>
        </p:nvSpPr>
        <p:spPr>
          <a:xfrm>
            <a:off x="7289547" y="3305306"/>
            <a:ext cx="1393710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ea typeface="+mn-lt"/>
                <a:cs typeface="+mn-lt"/>
              </a:rPr>
              <a:t>Expertise brokerage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2D7C8-978D-C766-E116-5DDFB317826C}"/>
              </a:ext>
            </a:extLst>
          </p:cNvPr>
          <p:cNvSpPr txBox="1"/>
          <p:nvPr/>
        </p:nvSpPr>
        <p:spPr>
          <a:xfrm>
            <a:off x="4013284" y="3345224"/>
            <a:ext cx="1443608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cs typeface="Arial"/>
              </a:rPr>
              <a:t>Coaching</a:t>
            </a:r>
            <a:endParaRPr lang="en-US" dirty="0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B06CAFCA-6C10-B2AF-41D9-0855D60993AB}"/>
              </a:ext>
            </a:extLst>
          </p:cNvPr>
          <p:cNvSpPr/>
          <p:nvPr/>
        </p:nvSpPr>
        <p:spPr>
          <a:xfrm>
            <a:off x="7245603" y="2453285"/>
            <a:ext cx="1522615" cy="675065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  <a:cs typeface="Arial"/>
              </a:rPr>
              <a:t>GO BEYOND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F05CD4-3FDA-06FE-8054-8C776BFD1D2C}"/>
              </a:ext>
            </a:extLst>
          </p:cNvPr>
          <p:cNvSpPr txBox="1"/>
          <p:nvPr/>
        </p:nvSpPr>
        <p:spPr>
          <a:xfrm>
            <a:off x="7276920" y="3977875"/>
            <a:ext cx="1459979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ea typeface="+mn-lt"/>
                <a:cs typeface="+mn-lt"/>
              </a:rPr>
              <a:t>Contract Research</a:t>
            </a:r>
          </a:p>
          <a:p>
            <a:pPr algn="ctr"/>
            <a:endParaRPr lang="en-US" dirty="0">
              <a:cs typeface="Arial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5FCC5EA1-30A9-7074-CB6E-095CE8B9B834}"/>
              </a:ext>
            </a:extLst>
          </p:cNvPr>
          <p:cNvSpPr/>
          <p:nvPr/>
        </p:nvSpPr>
        <p:spPr>
          <a:xfrm rot="16200000">
            <a:off x="2126163" y="3431939"/>
            <a:ext cx="276101" cy="279271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A1053FC1-7328-D05A-76D3-CFADD2DD7F80}"/>
              </a:ext>
            </a:extLst>
          </p:cNvPr>
          <p:cNvSpPr/>
          <p:nvPr/>
        </p:nvSpPr>
        <p:spPr>
          <a:xfrm rot="16200000">
            <a:off x="5412359" y="3431939"/>
            <a:ext cx="276101" cy="279271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0A93E48F-9C75-D950-3F93-172FA0644E32}"/>
              </a:ext>
            </a:extLst>
          </p:cNvPr>
          <p:cNvSpPr/>
          <p:nvPr/>
        </p:nvSpPr>
        <p:spPr>
          <a:xfrm rot="16200000">
            <a:off x="7848352" y="4214978"/>
            <a:ext cx="276101" cy="12182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34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8F11D-61D6-8634-DF26-8BFEFC184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1500" dirty="0"/>
              <a:t>Nous identifions les besoins des utilisateurs, développons et affinons des projets pilotes soutenus par la recherche académique pour adapter les solutions</a:t>
            </a:r>
            <a:endParaRPr lang="fr-BE" dirty="0"/>
          </a:p>
        </p:txBody>
      </p: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4382ACAB-FDA8-64BB-7323-57FF498BFFBF}"/>
              </a:ext>
            </a:extLst>
          </p:cNvPr>
          <p:cNvGrpSpPr/>
          <p:nvPr/>
        </p:nvGrpSpPr>
        <p:grpSpPr>
          <a:xfrm>
            <a:off x="386954" y="5268259"/>
            <a:ext cx="8370095" cy="239632"/>
            <a:chOff x="515935" y="5881345"/>
            <a:chExt cx="11160127" cy="319509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0229A7C-EA09-0ABB-3A9E-5BFADB22C36F}"/>
                </a:ext>
              </a:extLst>
            </p:cNvPr>
            <p:cNvSpPr/>
            <p:nvPr/>
          </p:nvSpPr>
          <p:spPr>
            <a:xfrm rot="10800000">
              <a:off x="515935" y="6141314"/>
              <a:ext cx="11160127" cy="59540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40000">
                  <a:schemeClr val="accent3"/>
                </a:gs>
                <a:gs pos="82000">
                  <a:schemeClr val="accent2">
                    <a:lumMod val="40000"/>
                    <a:lumOff val="60000"/>
                  </a:schemeClr>
                </a:gs>
                <a:gs pos="66000">
                  <a:schemeClr val="accent1"/>
                </a:gs>
                <a:gs pos="98000">
                  <a:schemeClr val="accent6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594678DB-2A67-F86D-2680-43C907FB5913}"/>
                </a:ext>
              </a:extLst>
            </p:cNvPr>
            <p:cNvSpPr txBox="1"/>
            <p:nvPr/>
          </p:nvSpPr>
          <p:spPr>
            <a:xfrm>
              <a:off x="515938" y="5881345"/>
              <a:ext cx="253152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 err="1"/>
                <a:t>Demand</a:t>
              </a:r>
              <a:endParaRPr lang="fr-BE" sz="900" dirty="0"/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D98A0D65-A933-8CBB-3D45-A792F166D03E}"/>
                </a:ext>
              </a:extLst>
            </p:cNvPr>
            <p:cNvSpPr txBox="1"/>
            <p:nvPr/>
          </p:nvSpPr>
          <p:spPr>
            <a:xfrm>
              <a:off x="4695511" y="5881345"/>
              <a:ext cx="253152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/>
                <a:t>Academic</a:t>
              </a:r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583716B9-E1F9-3A35-E6E7-27C3CA7104F7}"/>
                </a:ext>
              </a:extLst>
            </p:cNvPr>
            <p:cNvSpPr txBox="1"/>
            <p:nvPr/>
          </p:nvSpPr>
          <p:spPr>
            <a:xfrm>
              <a:off x="6601042" y="5881345"/>
              <a:ext cx="253152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/>
                <a:t>Custom application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A284CE74-06FD-E1EF-2FC9-6AF9087DE709}"/>
                </a:ext>
              </a:extLst>
            </p:cNvPr>
            <p:cNvSpPr txBox="1"/>
            <p:nvPr/>
          </p:nvSpPr>
          <p:spPr>
            <a:xfrm>
              <a:off x="10211655" y="5881345"/>
              <a:ext cx="146440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 err="1"/>
                <a:t>Better</a:t>
              </a:r>
              <a:r>
                <a:rPr lang="fr-BE" sz="900" dirty="0"/>
                <a:t> world</a:t>
              </a:r>
            </a:p>
          </p:txBody>
        </p: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48A78816-7EEB-3209-61E8-B36EFF5C7170}"/>
                </a:ext>
              </a:extLst>
            </p:cNvPr>
            <p:cNvSpPr txBox="1"/>
            <p:nvPr/>
          </p:nvSpPr>
          <p:spPr>
            <a:xfrm>
              <a:off x="2163984" y="5881345"/>
              <a:ext cx="253152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 err="1"/>
                <a:t>Problem</a:t>
              </a:r>
              <a:endParaRPr lang="fr-BE" sz="900" dirty="0"/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900862AA-6857-6B82-920A-DBF724BABD77}"/>
              </a:ext>
            </a:extLst>
          </p:cNvPr>
          <p:cNvGrpSpPr/>
          <p:nvPr/>
        </p:nvGrpSpPr>
        <p:grpSpPr>
          <a:xfrm>
            <a:off x="-329912" y="1919997"/>
            <a:ext cx="11679902" cy="3680086"/>
            <a:chOff x="-439882" y="1334626"/>
            <a:chExt cx="15573202" cy="4906781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5CE7F8C-F372-AF0A-6D45-3F58BA37E1A3}"/>
                </a:ext>
              </a:extLst>
            </p:cNvPr>
            <p:cNvSpPr/>
            <p:nvPr/>
          </p:nvSpPr>
          <p:spPr>
            <a:xfrm>
              <a:off x="9670035" y="1334626"/>
              <a:ext cx="5463285" cy="3938412"/>
            </a:xfrm>
            <a:prstGeom prst="ellipse">
              <a:avLst/>
            </a:prstGeom>
            <a:solidFill>
              <a:schemeClr val="accent6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18A91D0-7CB0-37A5-B2F6-53ED97C0482A}"/>
                </a:ext>
              </a:extLst>
            </p:cNvPr>
            <p:cNvSpPr/>
            <p:nvPr/>
          </p:nvSpPr>
          <p:spPr>
            <a:xfrm>
              <a:off x="2067007" y="2400469"/>
              <a:ext cx="278764" cy="2787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86E433A-2447-F049-D1A8-388C68354177}"/>
                </a:ext>
              </a:extLst>
            </p:cNvPr>
            <p:cNvSpPr txBox="1"/>
            <p:nvPr/>
          </p:nvSpPr>
          <p:spPr>
            <a:xfrm>
              <a:off x="806445" y="2202790"/>
              <a:ext cx="126459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dirty="0"/>
                <a:t>User </a:t>
              </a:r>
              <a:r>
                <a:rPr lang="fr-BE" dirty="0" err="1"/>
                <a:t>needs</a:t>
              </a:r>
              <a:endParaRPr lang="fr-BE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FF8981D-8223-BFEC-3C46-DE7C9504E9B2}"/>
                </a:ext>
              </a:extLst>
            </p:cNvPr>
            <p:cNvSpPr/>
            <p:nvPr/>
          </p:nvSpPr>
          <p:spPr>
            <a:xfrm>
              <a:off x="1431829" y="3173097"/>
              <a:ext cx="278764" cy="2787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C3CB12D-FEE2-0909-481C-10BB4F8FB863}"/>
                </a:ext>
              </a:extLst>
            </p:cNvPr>
            <p:cNvSpPr txBox="1"/>
            <p:nvPr/>
          </p:nvSpPr>
          <p:spPr>
            <a:xfrm>
              <a:off x="-439882" y="3008196"/>
              <a:ext cx="187170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dirty="0"/>
                <a:t>Policy &amp; </a:t>
              </a:r>
              <a:r>
                <a:rPr lang="fr-BE" dirty="0" err="1"/>
                <a:t>regulation</a:t>
              </a:r>
              <a:endParaRPr lang="fr-BE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EB7ECE4-3471-9008-ED56-42F6FDCB63DD}"/>
                </a:ext>
              </a:extLst>
            </p:cNvPr>
            <p:cNvSpPr/>
            <p:nvPr/>
          </p:nvSpPr>
          <p:spPr>
            <a:xfrm>
              <a:off x="2080053" y="3892223"/>
              <a:ext cx="278764" cy="2787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67B710F-B4FB-2424-37A2-EF949444AEE9}"/>
                </a:ext>
              </a:extLst>
            </p:cNvPr>
            <p:cNvSpPr txBox="1"/>
            <p:nvPr/>
          </p:nvSpPr>
          <p:spPr>
            <a:xfrm>
              <a:off x="308453" y="3707258"/>
              <a:ext cx="176258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dirty="0" err="1"/>
                <a:t>Technology</a:t>
              </a:r>
              <a:r>
                <a:rPr lang="fr-BE" dirty="0"/>
                <a:t> </a:t>
              </a:r>
              <a:r>
                <a:rPr lang="fr-BE" dirty="0" err="1"/>
                <a:t>awareness</a:t>
              </a:r>
              <a:endParaRPr lang="fr-BE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7D8E5F3-D185-0282-3D54-C14152433FC8}"/>
                </a:ext>
              </a:extLst>
            </p:cNvPr>
            <p:cNvSpPr/>
            <p:nvPr/>
          </p:nvSpPr>
          <p:spPr>
            <a:xfrm>
              <a:off x="1874266" y="2847994"/>
              <a:ext cx="914400" cy="914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dirty="0" err="1"/>
                <a:t>Idea</a:t>
              </a:r>
              <a:endParaRPr lang="fr-BE" dirty="0"/>
            </a:p>
          </p:txBody>
        </p: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EAEA22AF-501C-F6A6-1685-8970B54E0EF1}"/>
                </a:ext>
              </a:extLst>
            </p:cNvPr>
            <p:cNvCxnSpPr>
              <a:cxnSpLocks/>
            </p:cNvCxnSpPr>
            <p:nvPr/>
          </p:nvCxnSpPr>
          <p:spPr>
            <a:xfrm>
              <a:off x="5639204" y="3307422"/>
              <a:ext cx="424180" cy="0"/>
            </a:xfrm>
            <a:prstGeom prst="straightConnector1">
              <a:avLst/>
            </a:prstGeom>
            <a:ln>
              <a:gradFill>
                <a:gsLst>
                  <a:gs pos="0">
                    <a:schemeClr val="accent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0F68EEC-817D-DAC1-43B0-187E88CD49C4}"/>
                </a:ext>
              </a:extLst>
            </p:cNvPr>
            <p:cNvGrpSpPr/>
            <p:nvPr/>
          </p:nvGrpSpPr>
          <p:grpSpPr>
            <a:xfrm>
              <a:off x="3186297" y="2194685"/>
              <a:ext cx="1900229" cy="2246611"/>
              <a:chOff x="2800281" y="1871300"/>
              <a:chExt cx="2058500" cy="2433732"/>
            </a:xfrm>
          </p:grpSpPr>
          <p:sp>
            <p:nvSpPr>
              <p:cNvPr id="3" name="Rectangle : avec coins arrondis en diagonale 2">
                <a:extLst>
                  <a:ext uri="{FF2B5EF4-FFF2-40B4-BE49-F238E27FC236}">
                    <a16:creationId xmlns:a16="http://schemas.microsoft.com/office/drawing/2014/main" id="{E9AD78AC-56F2-73BF-C861-A00EA7A95C31}"/>
                  </a:ext>
                </a:extLst>
              </p:cNvPr>
              <p:cNvSpPr/>
              <p:nvPr/>
            </p:nvSpPr>
            <p:spPr>
              <a:xfrm rot="2700000">
                <a:off x="2812704" y="1872489"/>
                <a:ext cx="2047266" cy="2044888"/>
              </a:xfrm>
              <a:custGeom>
                <a:avLst/>
                <a:gdLst>
                  <a:gd name="connsiteX0" fmla="*/ 338999 w 2033953"/>
                  <a:gd name="connsiteY0" fmla="*/ 0 h 2033953"/>
                  <a:gd name="connsiteX1" fmla="*/ 2033953 w 2033953"/>
                  <a:gd name="connsiteY1" fmla="*/ 0 h 2033953"/>
                  <a:gd name="connsiteX2" fmla="*/ 2033953 w 2033953"/>
                  <a:gd name="connsiteY2" fmla="*/ 0 h 2033953"/>
                  <a:gd name="connsiteX3" fmla="*/ 2033953 w 2033953"/>
                  <a:gd name="connsiteY3" fmla="*/ 1694954 h 2033953"/>
                  <a:gd name="connsiteX4" fmla="*/ 1694954 w 2033953"/>
                  <a:gd name="connsiteY4" fmla="*/ 2033953 h 2033953"/>
                  <a:gd name="connsiteX5" fmla="*/ 0 w 2033953"/>
                  <a:gd name="connsiteY5" fmla="*/ 2033953 h 2033953"/>
                  <a:gd name="connsiteX6" fmla="*/ 0 w 2033953"/>
                  <a:gd name="connsiteY6" fmla="*/ 2033953 h 2033953"/>
                  <a:gd name="connsiteX7" fmla="*/ 0 w 2033953"/>
                  <a:gd name="connsiteY7" fmla="*/ 338999 h 2033953"/>
                  <a:gd name="connsiteX8" fmla="*/ 338999 w 2033953"/>
                  <a:gd name="connsiteY8" fmla="*/ 0 h 2033953"/>
                  <a:gd name="connsiteX0" fmla="*/ 338999 w 2033953"/>
                  <a:gd name="connsiteY0" fmla="*/ 0 h 2033953"/>
                  <a:gd name="connsiteX1" fmla="*/ 2033953 w 2033953"/>
                  <a:gd name="connsiteY1" fmla="*/ 0 h 2033953"/>
                  <a:gd name="connsiteX2" fmla="*/ 1104960 w 2033953"/>
                  <a:gd name="connsiteY2" fmla="*/ 646578 h 2033953"/>
                  <a:gd name="connsiteX3" fmla="*/ 2033953 w 2033953"/>
                  <a:gd name="connsiteY3" fmla="*/ 1694954 h 2033953"/>
                  <a:gd name="connsiteX4" fmla="*/ 1694954 w 2033953"/>
                  <a:gd name="connsiteY4" fmla="*/ 2033953 h 2033953"/>
                  <a:gd name="connsiteX5" fmla="*/ 0 w 2033953"/>
                  <a:gd name="connsiteY5" fmla="*/ 2033953 h 2033953"/>
                  <a:gd name="connsiteX6" fmla="*/ 0 w 2033953"/>
                  <a:gd name="connsiteY6" fmla="*/ 2033953 h 2033953"/>
                  <a:gd name="connsiteX7" fmla="*/ 0 w 2033953"/>
                  <a:gd name="connsiteY7" fmla="*/ 338999 h 2033953"/>
                  <a:gd name="connsiteX8" fmla="*/ 338999 w 2033953"/>
                  <a:gd name="connsiteY8" fmla="*/ 0 h 2033953"/>
                  <a:gd name="connsiteX0" fmla="*/ 1104960 w 2125393"/>
                  <a:gd name="connsiteY0" fmla="*/ 646578 h 2033953"/>
                  <a:gd name="connsiteX1" fmla="*/ 2033953 w 2125393"/>
                  <a:gd name="connsiteY1" fmla="*/ 1694954 h 2033953"/>
                  <a:gd name="connsiteX2" fmla="*/ 1694954 w 2125393"/>
                  <a:gd name="connsiteY2" fmla="*/ 2033953 h 2033953"/>
                  <a:gd name="connsiteX3" fmla="*/ 0 w 2125393"/>
                  <a:gd name="connsiteY3" fmla="*/ 2033953 h 2033953"/>
                  <a:gd name="connsiteX4" fmla="*/ 0 w 2125393"/>
                  <a:gd name="connsiteY4" fmla="*/ 2033953 h 2033953"/>
                  <a:gd name="connsiteX5" fmla="*/ 0 w 2125393"/>
                  <a:gd name="connsiteY5" fmla="*/ 338999 h 2033953"/>
                  <a:gd name="connsiteX6" fmla="*/ 338999 w 2125393"/>
                  <a:gd name="connsiteY6" fmla="*/ 0 h 2033953"/>
                  <a:gd name="connsiteX7" fmla="*/ 2125393 w 2125393"/>
                  <a:gd name="connsiteY7" fmla="*/ 91440 h 2033953"/>
                  <a:gd name="connsiteX0" fmla="*/ 2033953 w 2125393"/>
                  <a:gd name="connsiteY0" fmla="*/ 1694954 h 2033953"/>
                  <a:gd name="connsiteX1" fmla="*/ 1694954 w 2125393"/>
                  <a:gd name="connsiteY1" fmla="*/ 2033953 h 2033953"/>
                  <a:gd name="connsiteX2" fmla="*/ 0 w 2125393"/>
                  <a:gd name="connsiteY2" fmla="*/ 2033953 h 2033953"/>
                  <a:gd name="connsiteX3" fmla="*/ 0 w 2125393"/>
                  <a:gd name="connsiteY3" fmla="*/ 2033953 h 2033953"/>
                  <a:gd name="connsiteX4" fmla="*/ 0 w 2125393"/>
                  <a:gd name="connsiteY4" fmla="*/ 338999 h 2033953"/>
                  <a:gd name="connsiteX5" fmla="*/ 338999 w 2125393"/>
                  <a:gd name="connsiteY5" fmla="*/ 0 h 2033953"/>
                  <a:gd name="connsiteX6" fmla="*/ 2125393 w 2125393"/>
                  <a:gd name="connsiteY6" fmla="*/ 91440 h 2033953"/>
                  <a:gd name="connsiteX0" fmla="*/ 1694954 w 2125393"/>
                  <a:gd name="connsiteY0" fmla="*/ 2033953 h 2033953"/>
                  <a:gd name="connsiteX1" fmla="*/ 0 w 2125393"/>
                  <a:gd name="connsiteY1" fmla="*/ 2033953 h 2033953"/>
                  <a:gd name="connsiteX2" fmla="*/ 0 w 2125393"/>
                  <a:gd name="connsiteY2" fmla="*/ 2033953 h 2033953"/>
                  <a:gd name="connsiteX3" fmla="*/ 0 w 2125393"/>
                  <a:gd name="connsiteY3" fmla="*/ 338999 h 2033953"/>
                  <a:gd name="connsiteX4" fmla="*/ 338999 w 2125393"/>
                  <a:gd name="connsiteY4" fmla="*/ 0 h 2033953"/>
                  <a:gd name="connsiteX5" fmla="*/ 2125393 w 2125393"/>
                  <a:gd name="connsiteY5" fmla="*/ 91440 h 2033953"/>
                  <a:gd name="connsiteX0" fmla="*/ 0 w 2125393"/>
                  <a:gd name="connsiteY0" fmla="*/ 2033953 h 2033953"/>
                  <a:gd name="connsiteX1" fmla="*/ 0 w 2125393"/>
                  <a:gd name="connsiteY1" fmla="*/ 2033953 h 2033953"/>
                  <a:gd name="connsiteX2" fmla="*/ 0 w 2125393"/>
                  <a:gd name="connsiteY2" fmla="*/ 338999 h 2033953"/>
                  <a:gd name="connsiteX3" fmla="*/ 338999 w 2125393"/>
                  <a:gd name="connsiteY3" fmla="*/ 0 h 2033953"/>
                  <a:gd name="connsiteX4" fmla="*/ 2125393 w 2125393"/>
                  <a:gd name="connsiteY4" fmla="*/ 91440 h 2033953"/>
                  <a:gd name="connsiteX0" fmla="*/ 0 w 2039183"/>
                  <a:gd name="connsiteY0" fmla="*/ 2033953 h 2033953"/>
                  <a:gd name="connsiteX1" fmla="*/ 0 w 2039183"/>
                  <a:gd name="connsiteY1" fmla="*/ 2033953 h 2033953"/>
                  <a:gd name="connsiteX2" fmla="*/ 0 w 2039183"/>
                  <a:gd name="connsiteY2" fmla="*/ 338999 h 2033953"/>
                  <a:gd name="connsiteX3" fmla="*/ 338999 w 2039183"/>
                  <a:gd name="connsiteY3" fmla="*/ 0 h 2033953"/>
                  <a:gd name="connsiteX4" fmla="*/ 2039183 w 2039183"/>
                  <a:gd name="connsiteY4" fmla="*/ 5229 h 2033953"/>
                  <a:gd name="connsiteX0" fmla="*/ 0 w 1970485"/>
                  <a:gd name="connsiteY0" fmla="*/ 2105505 h 2105505"/>
                  <a:gd name="connsiteX1" fmla="*/ 0 w 1970485"/>
                  <a:gd name="connsiteY1" fmla="*/ 2105505 h 2105505"/>
                  <a:gd name="connsiteX2" fmla="*/ 0 w 1970485"/>
                  <a:gd name="connsiteY2" fmla="*/ 410551 h 2105505"/>
                  <a:gd name="connsiteX3" fmla="*/ 338999 w 1970485"/>
                  <a:gd name="connsiteY3" fmla="*/ 71552 h 2105505"/>
                  <a:gd name="connsiteX4" fmla="*/ 1970485 w 1970485"/>
                  <a:gd name="connsiteY4" fmla="*/ 0 h 2105505"/>
                  <a:gd name="connsiteX0" fmla="*/ 0 w 2047266"/>
                  <a:gd name="connsiteY0" fmla="*/ 2044888 h 2044888"/>
                  <a:gd name="connsiteX1" fmla="*/ 0 w 2047266"/>
                  <a:gd name="connsiteY1" fmla="*/ 2044888 h 2044888"/>
                  <a:gd name="connsiteX2" fmla="*/ 0 w 2047266"/>
                  <a:gd name="connsiteY2" fmla="*/ 349934 h 2044888"/>
                  <a:gd name="connsiteX3" fmla="*/ 338999 w 2047266"/>
                  <a:gd name="connsiteY3" fmla="*/ 10935 h 2044888"/>
                  <a:gd name="connsiteX4" fmla="*/ 2047266 w 2047266"/>
                  <a:gd name="connsiteY4" fmla="*/ 0 h 204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7266" h="2044888">
                    <a:moveTo>
                      <a:pt x="0" y="2044888"/>
                    </a:moveTo>
                    <a:lnTo>
                      <a:pt x="0" y="2044888"/>
                    </a:lnTo>
                    <a:lnTo>
                      <a:pt x="0" y="349934"/>
                    </a:lnTo>
                    <a:cubicBezTo>
                      <a:pt x="0" y="162710"/>
                      <a:pt x="151775" y="10935"/>
                      <a:pt x="338999" y="10935"/>
                    </a:cubicBezTo>
                    <a:lnTo>
                      <a:pt x="2047266" y="0"/>
                    </a:lnTo>
                  </a:path>
                </a:pathLst>
              </a:custGeom>
              <a:ln>
                <a:gradFill>
                  <a:gsLst>
                    <a:gs pos="0">
                      <a:schemeClr val="accent4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" name="Rectangle : avec coins arrondis en diagonale 2">
                <a:extLst>
                  <a:ext uri="{FF2B5EF4-FFF2-40B4-BE49-F238E27FC236}">
                    <a16:creationId xmlns:a16="http://schemas.microsoft.com/office/drawing/2014/main" id="{0A86A080-1A03-5963-59CB-2C56427654D7}"/>
                  </a:ext>
                </a:extLst>
              </p:cNvPr>
              <p:cNvSpPr/>
              <p:nvPr/>
            </p:nvSpPr>
            <p:spPr>
              <a:xfrm rot="13500000">
                <a:off x="2799092" y="2258955"/>
                <a:ext cx="2047266" cy="2044888"/>
              </a:xfrm>
              <a:custGeom>
                <a:avLst/>
                <a:gdLst>
                  <a:gd name="connsiteX0" fmla="*/ 338999 w 2033953"/>
                  <a:gd name="connsiteY0" fmla="*/ 0 h 2033953"/>
                  <a:gd name="connsiteX1" fmla="*/ 2033953 w 2033953"/>
                  <a:gd name="connsiteY1" fmla="*/ 0 h 2033953"/>
                  <a:gd name="connsiteX2" fmla="*/ 2033953 w 2033953"/>
                  <a:gd name="connsiteY2" fmla="*/ 0 h 2033953"/>
                  <a:gd name="connsiteX3" fmla="*/ 2033953 w 2033953"/>
                  <a:gd name="connsiteY3" fmla="*/ 1694954 h 2033953"/>
                  <a:gd name="connsiteX4" fmla="*/ 1694954 w 2033953"/>
                  <a:gd name="connsiteY4" fmla="*/ 2033953 h 2033953"/>
                  <a:gd name="connsiteX5" fmla="*/ 0 w 2033953"/>
                  <a:gd name="connsiteY5" fmla="*/ 2033953 h 2033953"/>
                  <a:gd name="connsiteX6" fmla="*/ 0 w 2033953"/>
                  <a:gd name="connsiteY6" fmla="*/ 2033953 h 2033953"/>
                  <a:gd name="connsiteX7" fmla="*/ 0 w 2033953"/>
                  <a:gd name="connsiteY7" fmla="*/ 338999 h 2033953"/>
                  <a:gd name="connsiteX8" fmla="*/ 338999 w 2033953"/>
                  <a:gd name="connsiteY8" fmla="*/ 0 h 2033953"/>
                  <a:gd name="connsiteX0" fmla="*/ 338999 w 2033953"/>
                  <a:gd name="connsiteY0" fmla="*/ 0 h 2033953"/>
                  <a:gd name="connsiteX1" fmla="*/ 2033953 w 2033953"/>
                  <a:gd name="connsiteY1" fmla="*/ 0 h 2033953"/>
                  <a:gd name="connsiteX2" fmla="*/ 1104960 w 2033953"/>
                  <a:gd name="connsiteY2" fmla="*/ 646578 h 2033953"/>
                  <a:gd name="connsiteX3" fmla="*/ 2033953 w 2033953"/>
                  <a:gd name="connsiteY3" fmla="*/ 1694954 h 2033953"/>
                  <a:gd name="connsiteX4" fmla="*/ 1694954 w 2033953"/>
                  <a:gd name="connsiteY4" fmla="*/ 2033953 h 2033953"/>
                  <a:gd name="connsiteX5" fmla="*/ 0 w 2033953"/>
                  <a:gd name="connsiteY5" fmla="*/ 2033953 h 2033953"/>
                  <a:gd name="connsiteX6" fmla="*/ 0 w 2033953"/>
                  <a:gd name="connsiteY6" fmla="*/ 2033953 h 2033953"/>
                  <a:gd name="connsiteX7" fmla="*/ 0 w 2033953"/>
                  <a:gd name="connsiteY7" fmla="*/ 338999 h 2033953"/>
                  <a:gd name="connsiteX8" fmla="*/ 338999 w 2033953"/>
                  <a:gd name="connsiteY8" fmla="*/ 0 h 2033953"/>
                  <a:gd name="connsiteX0" fmla="*/ 1104960 w 2125393"/>
                  <a:gd name="connsiteY0" fmla="*/ 646578 h 2033953"/>
                  <a:gd name="connsiteX1" fmla="*/ 2033953 w 2125393"/>
                  <a:gd name="connsiteY1" fmla="*/ 1694954 h 2033953"/>
                  <a:gd name="connsiteX2" fmla="*/ 1694954 w 2125393"/>
                  <a:gd name="connsiteY2" fmla="*/ 2033953 h 2033953"/>
                  <a:gd name="connsiteX3" fmla="*/ 0 w 2125393"/>
                  <a:gd name="connsiteY3" fmla="*/ 2033953 h 2033953"/>
                  <a:gd name="connsiteX4" fmla="*/ 0 w 2125393"/>
                  <a:gd name="connsiteY4" fmla="*/ 2033953 h 2033953"/>
                  <a:gd name="connsiteX5" fmla="*/ 0 w 2125393"/>
                  <a:gd name="connsiteY5" fmla="*/ 338999 h 2033953"/>
                  <a:gd name="connsiteX6" fmla="*/ 338999 w 2125393"/>
                  <a:gd name="connsiteY6" fmla="*/ 0 h 2033953"/>
                  <a:gd name="connsiteX7" fmla="*/ 2125393 w 2125393"/>
                  <a:gd name="connsiteY7" fmla="*/ 91440 h 2033953"/>
                  <a:gd name="connsiteX0" fmla="*/ 2033953 w 2125393"/>
                  <a:gd name="connsiteY0" fmla="*/ 1694954 h 2033953"/>
                  <a:gd name="connsiteX1" fmla="*/ 1694954 w 2125393"/>
                  <a:gd name="connsiteY1" fmla="*/ 2033953 h 2033953"/>
                  <a:gd name="connsiteX2" fmla="*/ 0 w 2125393"/>
                  <a:gd name="connsiteY2" fmla="*/ 2033953 h 2033953"/>
                  <a:gd name="connsiteX3" fmla="*/ 0 w 2125393"/>
                  <a:gd name="connsiteY3" fmla="*/ 2033953 h 2033953"/>
                  <a:gd name="connsiteX4" fmla="*/ 0 w 2125393"/>
                  <a:gd name="connsiteY4" fmla="*/ 338999 h 2033953"/>
                  <a:gd name="connsiteX5" fmla="*/ 338999 w 2125393"/>
                  <a:gd name="connsiteY5" fmla="*/ 0 h 2033953"/>
                  <a:gd name="connsiteX6" fmla="*/ 2125393 w 2125393"/>
                  <a:gd name="connsiteY6" fmla="*/ 91440 h 2033953"/>
                  <a:gd name="connsiteX0" fmla="*/ 1694954 w 2125393"/>
                  <a:gd name="connsiteY0" fmla="*/ 2033953 h 2033953"/>
                  <a:gd name="connsiteX1" fmla="*/ 0 w 2125393"/>
                  <a:gd name="connsiteY1" fmla="*/ 2033953 h 2033953"/>
                  <a:gd name="connsiteX2" fmla="*/ 0 w 2125393"/>
                  <a:gd name="connsiteY2" fmla="*/ 2033953 h 2033953"/>
                  <a:gd name="connsiteX3" fmla="*/ 0 w 2125393"/>
                  <a:gd name="connsiteY3" fmla="*/ 338999 h 2033953"/>
                  <a:gd name="connsiteX4" fmla="*/ 338999 w 2125393"/>
                  <a:gd name="connsiteY4" fmla="*/ 0 h 2033953"/>
                  <a:gd name="connsiteX5" fmla="*/ 2125393 w 2125393"/>
                  <a:gd name="connsiteY5" fmla="*/ 91440 h 2033953"/>
                  <a:gd name="connsiteX0" fmla="*/ 0 w 2125393"/>
                  <a:gd name="connsiteY0" fmla="*/ 2033953 h 2033953"/>
                  <a:gd name="connsiteX1" fmla="*/ 0 w 2125393"/>
                  <a:gd name="connsiteY1" fmla="*/ 2033953 h 2033953"/>
                  <a:gd name="connsiteX2" fmla="*/ 0 w 2125393"/>
                  <a:gd name="connsiteY2" fmla="*/ 338999 h 2033953"/>
                  <a:gd name="connsiteX3" fmla="*/ 338999 w 2125393"/>
                  <a:gd name="connsiteY3" fmla="*/ 0 h 2033953"/>
                  <a:gd name="connsiteX4" fmla="*/ 2125393 w 2125393"/>
                  <a:gd name="connsiteY4" fmla="*/ 91440 h 2033953"/>
                  <a:gd name="connsiteX0" fmla="*/ 0 w 2039183"/>
                  <a:gd name="connsiteY0" fmla="*/ 2033953 h 2033953"/>
                  <a:gd name="connsiteX1" fmla="*/ 0 w 2039183"/>
                  <a:gd name="connsiteY1" fmla="*/ 2033953 h 2033953"/>
                  <a:gd name="connsiteX2" fmla="*/ 0 w 2039183"/>
                  <a:gd name="connsiteY2" fmla="*/ 338999 h 2033953"/>
                  <a:gd name="connsiteX3" fmla="*/ 338999 w 2039183"/>
                  <a:gd name="connsiteY3" fmla="*/ 0 h 2033953"/>
                  <a:gd name="connsiteX4" fmla="*/ 2039183 w 2039183"/>
                  <a:gd name="connsiteY4" fmla="*/ 5229 h 2033953"/>
                  <a:gd name="connsiteX0" fmla="*/ 0 w 1970485"/>
                  <a:gd name="connsiteY0" fmla="*/ 2105505 h 2105505"/>
                  <a:gd name="connsiteX1" fmla="*/ 0 w 1970485"/>
                  <a:gd name="connsiteY1" fmla="*/ 2105505 h 2105505"/>
                  <a:gd name="connsiteX2" fmla="*/ 0 w 1970485"/>
                  <a:gd name="connsiteY2" fmla="*/ 410551 h 2105505"/>
                  <a:gd name="connsiteX3" fmla="*/ 338999 w 1970485"/>
                  <a:gd name="connsiteY3" fmla="*/ 71552 h 2105505"/>
                  <a:gd name="connsiteX4" fmla="*/ 1970485 w 1970485"/>
                  <a:gd name="connsiteY4" fmla="*/ 0 h 2105505"/>
                  <a:gd name="connsiteX0" fmla="*/ 0 w 2047266"/>
                  <a:gd name="connsiteY0" fmla="*/ 2044888 h 2044888"/>
                  <a:gd name="connsiteX1" fmla="*/ 0 w 2047266"/>
                  <a:gd name="connsiteY1" fmla="*/ 2044888 h 2044888"/>
                  <a:gd name="connsiteX2" fmla="*/ 0 w 2047266"/>
                  <a:gd name="connsiteY2" fmla="*/ 349934 h 2044888"/>
                  <a:gd name="connsiteX3" fmla="*/ 338999 w 2047266"/>
                  <a:gd name="connsiteY3" fmla="*/ 10935 h 2044888"/>
                  <a:gd name="connsiteX4" fmla="*/ 2047266 w 2047266"/>
                  <a:gd name="connsiteY4" fmla="*/ 0 h 204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7266" h="2044888">
                    <a:moveTo>
                      <a:pt x="0" y="2044888"/>
                    </a:moveTo>
                    <a:lnTo>
                      <a:pt x="0" y="2044888"/>
                    </a:lnTo>
                    <a:lnTo>
                      <a:pt x="0" y="349934"/>
                    </a:lnTo>
                    <a:cubicBezTo>
                      <a:pt x="0" y="162710"/>
                      <a:pt x="151775" y="10935"/>
                      <a:pt x="338999" y="10935"/>
                    </a:cubicBezTo>
                    <a:lnTo>
                      <a:pt x="2047266" y="0"/>
                    </a:lnTo>
                  </a:path>
                </a:pathLst>
              </a:custGeom>
              <a:ln>
                <a:gradFill>
                  <a:gsLst>
                    <a:gs pos="0">
                      <a:schemeClr val="accent4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</p:grp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EAB68FC-F91E-1694-6B2B-851DA36769A3}"/>
                </a:ext>
              </a:extLst>
            </p:cNvPr>
            <p:cNvSpPr/>
            <p:nvPr/>
          </p:nvSpPr>
          <p:spPr>
            <a:xfrm>
              <a:off x="5382783" y="3139266"/>
              <a:ext cx="357448" cy="3574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7F4938C-7431-9470-E5D7-B7A9EEAC18F3}"/>
                </a:ext>
              </a:extLst>
            </p:cNvPr>
            <p:cNvSpPr txBox="1"/>
            <p:nvPr/>
          </p:nvSpPr>
          <p:spPr>
            <a:xfrm>
              <a:off x="4974424" y="2450570"/>
              <a:ext cx="117416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/>
                <a:t>Testing</a:t>
              </a:r>
              <a:endParaRPr lang="fr-BE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9E47FEB-68D2-DC3B-4BA8-854D293FC540}"/>
                </a:ext>
              </a:extLst>
            </p:cNvPr>
            <p:cNvSpPr txBox="1"/>
            <p:nvPr/>
          </p:nvSpPr>
          <p:spPr>
            <a:xfrm>
              <a:off x="3195170" y="3018254"/>
              <a:ext cx="181356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/>
                <a:t>Feasibility</a:t>
              </a:r>
              <a:r>
                <a:rPr lang="fr-BE" dirty="0"/>
                <a:t> / </a:t>
              </a:r>
              <a:r>
                <a:rPr lang="fr-BE" dirty="0" err="1"/>
                <a:t>research</a:t>
              </a:r>
              <a:endParaRPr lang="fr-BE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4BBF708-3F79-0587-50FE-C256F879F319}"/>
                </a:ext>
              </a:extLst>
            </p:cNvPr>
            <p:cNvSpPr txBox="1"/>
            <p:nvPr/>
          </p:nvSpPr>
          <p:spPr>
            <a:xfrm>
              <a:off x="5675844" y="3655498"/>
              <a:ext cx="113766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/>
                <a:t>Pilot </a:t>
              </a:r>
              <a:r>
                <a:rPr lang="fr-BE" dirty="0" err="1"/>
                <a:t>project</a:t>
              </a:r>
              <a:endParaRPr lang="fr-BE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D09120B0-3C7A-4DD8-BA14-918AC4C92CC8}"/>
                </a:ext>
              </a:extLst>
            </p:cNvPr>
            <p:cNvSpPr/>
            <p:nvPr/>
          </p:nvSpPr>
          <p:spPr>
            <a:xfrm>
              <a:off x="6065954" y="3127512"/>
              <a:ext cx="357448" cy="3574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ED5218A8-E7AB-A055-0EC9-0C4D76EB6289}"/>
                </a:ext>
              </a:extLst>
            </p:cNvPr>
            <p:cNvGrpSpPr/>
            <p:nvPr/>
          </p:nvGrpSpPr>
          <p:grpSpPr>
            <a:xfrm>
              <a:off x="6747610" y="2194685"/>
              <a:ext cx="1900229" cy="2246611"/>
              <a:chOff x="2800281" y="1871300"/>
              <a:chExt cx="2058500" cy="2433732"/>
            </a:xfrm>
          </p:grpSpPr>
          <p:sp>
            <p:nvSpPr>
              <p:cNvPr id="27" name="Rectangle : avec coins arrondis en diagonale 2">
                <a:extLst>
                  <a:ext uri="{FF2B5EF4-FFF2-40B4-BE49-F238E27FC236}">
                    <a16:creationId xmlns:a16="http://schemas.microsoft.com/office/drawing/2014/main" id="{A3A8BF00-CC13-C7FE-C5C2-6A583D9A27C6}"/>
                  </a:ext>
                </a:extLst>
              </p:cNvPr>
              <p:cNvSpPr/>
              <p:nvPr/>
            </p:nvSpPr>
            <p:spPr>
              <a:xfrm rot="2700000">
                <a:off x="2812704" y="1872489"/>
                <a:ext cx="2047266" cy="2044888"/>
              </a:xfrm>
              <a:custGeom>
                <a:avLst/>
                <a:gdLst>
                  <a:gd name="connsiteX0" fmla="*/ 338999 w 2033953"/>
                  <a:gd name="connsiteY0" fmla="*/ 0 h 2033953"/>
                  <a:gd name="connsiteX1" fmla="*/ 2033953 w 2033953"/>
                  <a:gd name="connsiteY1" fmla="*/ 0 h 2033953"/>
                  <a:gd name="connsiteX2" fmla="*/ 2033953 w 2033953"/>
                  <a:gd name="connsiteY2" fmla="*/ 0 h 2033953"/>
                  <a:gd name="connsiteX3" fmla="*/ 2033953 w 2033953"/>
                  <a:gd name="connsiteY3" fmla="*/ 1694954 h 2033953"/>
                  <a:gd name="connsiteX4" fmla="*/ 1694954 w 2033953"/>
                  <a:gd name="connsiteY4" fmla="*/ 2033953 h 2033953"/>
                  <a:gd name="connsiteX5" fmla="*/ 0 w 2033953"/>
                  <a:gd name="connsiteY5" fmla="*/ 2033953 h 2033953"/>
                  <a:gd name="connsiteX6" fmla="*/ 0 w 2033953"/>
                  <a:gd name="connsiteY6" fmla="*/ 2033953 h 2033953"/>
                  <a:gd name="connsiteX7" fmla="*/ 0 w 2033953"/>
                  <a:gd name="connsiteY7" fmla="*/ 338999 h 2033953"/>
                  <a:gd name="connsiteX8" fmla="*/ 338999 w 2033953"/>
                  <a:gd name="connsiteY8" fmla="*/ 0 h 2033953"/>
                  <a:gd name="connsiteX0" fmla="*/ 338999 w 2033953"/>
                  <a:gd name="connsiteY0" fmla="*/ 0 h 2033953"/>
                  <a:gd name="connsiteX1" fmla="*/ 2033953 w 2033953"/>
                  <a:gd name="connsiteY1" fmla="*/ 0 h 2033953"/>
                  <a:gd name="connsiteX2" fmla="*/ 1104960 w 2033953"/>
                  <a:gd name="connsiteY2" fmla="*/ 646578 h 2033953"/>
                  <a:gd name="connsiteX3" fmla="*/ 2033953 w 2033953"/>
                  <a:gd name="connsiteY3" fmla="*/ 1694954 h 2033953"/>
                  <a:gd name="connsiteX4" fmla="*/ 1694954 w 2033953"/>
                  <a:gd name="connsiteY4" fmla="*/ 2033953 h 2033953"/>
                  <a:gd name="connsiteX5" fmla="*/ 0 w 2033953"/>
                  <a:gd name="connsiteY5" fmla="*/ 2033953 h 2033953"/>
                  <a:gd name="connsiteX6" fmla="*/ 0 w 2033953"/>
                  <a:gd name="connsiteY6" fmla="*/ 2033953 h 2033953"/>
                  <a:gd name="connsiteX7" fmla="*/ 0 w 2033953"/>
                  <a:gd name="connsiteY7" fmla="*/ 338999 h 2033953"/>
                  <a:gd name="connsiteX8" fmla="*/ 338999 w 2033953"/>
                  <a:gd name="connsiteY8" fmla="*/ 0 h 2033953"/>
                  <a:gd name="connsiteX0" fmla="*/ 1104960 w 2125393"/>
                  <a:gd name="connsiteY0" fmla="*/ 646578 h 2033953"/>
                  <a:gd name="connsiteX1" fmla="*/ 2033953 w 2125393"/>
                  <a:gd name="connsiteY1" fmla="*/ 1694954 h 2033953"/>
                  <a:gd name="connsiteX2" fmla="*/ 1694954 w 2125393"/>
                  <a:gd name="connsiteY2" fmla="*/ 2033953 h 2033953"/>
                  <a:gd name="connsiteX3" fmla="*/ 0 w 2125393"/>
                  <a:gd name="connsiteY3" fmla="*/ 2033953 h 2033953"/>
                  <a:gd name="connsiteX4" fmla="*/ 0 w 2125393"/>
                  <a:gd name="connsiteY4" fmla="*/ 2033953 h 2033953"/>
                  <a:gd name="connsiteX5" fmla="*/ 0 w 2125393"/>
                  <a:gd name="connsiteY5" fmla="*/ 338999 h 2033953"/>
                  <a:gd name="connsiteX6" fmla="*/ 338999 w 2125393"/>
                  <a:gd name="connsiteY6" fmla="*/ 0 h 2033953"/>
                  <a:gd name="connsiteX7" fmla="*/ 2125393 w 2125393"/>
                  <a:gd name="connsiteY7" fmla="*/ 91440 h 2033953"/>
                  <a:gd name="connsiteX0" fmla="*/ 2033953 w 2125393"/>
                  <a:gd name="connsiteY0" fmla="*/ 1694954 h 2033953"/>
                  <a:gd name="connsiteX1" fmla="*/ 1694954 w 2125393"/>
                  <a:gd name="connsiteY1" fmla="*/ 2033953 h 2033953"/>
                  <a:gd name="connsiteX2" fmla="*/ 0 w 2125393"/>
                  <a:gd name="connsiteY2" fmla="*/ 2033953 h 2033953"/>
                  <a:gd name="connsiteX3" fmla="*/ 0 w 2125393"/>
                  <a:gd name="connsiteY3" fmla="*/ 2033953 h 2033953"/>
                  <a:gd name="connsiteX4" fmla="*/ 0 w 2125393"/>
                  <a:gd name="connsiteY4" fmla="*/ 338999 h 2033953"/>
                  <a:gd name="connsiteX5" fmla="*/ 338999 w 2125393"/>
                  <a:gd name="connsiteY5" fmla="*/ 0 h 2033953"/>
                  <a:gd name="connsiteX6" fmla="*/ 2125393 w 2125393"/>
                  <a:gd name="connsiteY6" fmla="*/ 91440 h 2033953"/>
                  <a:gd name="connsiteX0" fmla="*/ 1694954 w 2125393"/>
                  <a:gd name="connsiteY0" fmla="*/ 2033953 h 2033953"/>
                  <a:gd name="connsiteX1" fmla="*/ 0 w 2125393"/>
                  <a:gd name="connsiteY1" fmla="*/ 2033953 h 2033953"/>
                  <a:gd name="connsiteX2" fmla="*/ 0 w 2125393"/>
                  <a:gd name="connsiteY2" fmla="*/ 2033953 h 2033953"/>
                  <a:gd name="connsiteX3" fmla="*/ 0 w 2125393"/>
                  <a:gd name="connsiteY3" fmla="*/ 338999 h 2033953"/>
                  <a:gd name="connsiteX4" fmla="*/ 338999 w 2125393"/>
                  <a:gd name="connsiteY4" fmla="*/ 0 h 2033953"/>
                  <a:gd name="connsiteX5" fmla="*/ 2125393 w 2125393"/>
                  <a:gd name="connsiteY5" fmla="*/ 91440 h 2033953"/>
                  <a:gd name="connsiteX0" fmla="*/ 0 w 2125393"/>
                  <a:gd name="connsiteY0" fmla="*/ 2033953 h 2033953"/>
                  <a:gd name="connsiteX1" fmla="*/ 0 w 2125393"/>
                  <a:gd name="connsiteY1" fmla="*/ 2033953 h 2033953"/>
                  <a:gd name="connsiteX2" fmla="*/ 0 w 2125393"/>
                  <a:gd name="connsiteY2" fmla="*/ 338999 h 2033953"/>
                  <a:gd name="connsiteX3" fmla="*/ 338999 w 2125393"/>
                  <a:gd name="connsiteY3" fmla="*/ 0 h 2033953"/>
                  <a:gd name="connsiteX4" fmla="*/ 2125393 w 2125393"/>
                  <a:gd name="connsiteY4" fmla="*/ 91440 h 2033953"/>
                  <a:gd name="connsiteX0" fmla="*/ 0 w 2039183"/>
                  <a:gd name="connsiteY0" fmla="*/ 2033953 h 2033953"/>
                  <a:gd name="connsiteX1" fmla="*/ 0 w 2039183"/>
                  <a:gd name="connsiteY1" fmla="*/ 2033953 h 2033953"/>
                  <a:gd name="connsiteX2" fmla="*/ 0 w 2039183"/>
                  <a:gd name="connsiteY2" fmla="*/ 338999 h 2033953"/>
                  <a:gd name="connsiteX3" fmla="*/ 338999 w 2039183"/>
                  <a:gd name="connsiteY3" fmla="*/ 0 h 2033953"/>
                  <a:gd name="connsiteX4" fmla="*/ 2039183 w 2039183"/>
                  <a:gd name="connsiteY4" fmla="*/ 5229 h 2033953"/>
                  <a:gd name="connsiteX0" fmla="*/ 0 w 1970485"/>
                  <a:gd name="connsiteY0" fmla="*/ 2105505 h 2105505"/>
                  <a:gd name="connsiteX1" fmla="*/ 0 w 1970485"/>
                  <a:gd name="connsiteY1" fmla="*/ 2105505 h 2105505"/>
                  <a:gd name="connsiteX2" fmla="*/ 0 w 1970485"/>
                  <a:gd name="connsiteY2" fmla="*/ 410551 h 2105505"/>
                  <a:gd name="connsiteX3" fmla="*/ 338999 w 1970485"/>
                  <a:gd name="connsiteY3" fmla="*/ 71552 h 2105505"/>
                  <a:gd name="connsiteX4" fmla="*/ 1970485 w 1970485"/>
                  <a:gd name="connsiteY4" fmla="*/ 0 h 2105505"/>
                  <a:gd name="connsiteX0" fmla="*/ 0 w 2047266"/>
                  <a:gd name="connsiteY0" fmla="*/ 2044888 h 2044888"/>
                  <a:gd name="connsiteX1" fmla="*/ 0 w 2047266"/>
                  <a:gd name="connsiteY1" fmla="*/ 2044888 h 2044888"/>
                  <a:gd name="connsiteX2" fmla="*/ 0 w 2047266"/>
                  <a:gd name="connsiteY2" fmla="*/ 349934 h 2044888"/>
                  <a:gd name="connsiteX3" fmla="*/ 338999 w 2047266"/>
                  <a:gd name="connsiteY3" fmla="*/ 10935 h 2044888"/>
                  <a:gd name="connsiteX4" fmla="*/ 2047266 w 2047266"/>
                  <a:gd name="connsiteY4" fmla="*/ 0 h 204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7266" h="2044888">
                    <a:moveTo>
                      <a:pt x="0" y="2044888"/>
                    </a:moveTo>
                    <a:lnTo>
                      <a:pt x="0" y="2044888"/>
                    </a:lnTo>
                    <a:lnTo>
                      <a:pt x="0" y="349934"/>
                    </a:lnTo>
                    <a:cubicBezTo>
                      <a:pt x="0" y="162710"/>
                      <a:pt x="151775" y="10935"/>
                      <a:pt x="338999" y="10935"/>
                    </a:cubicBezTo>
                    <a:lnTo>
                      <a:pt x="2047266" y="0"/>
                    </a:lnTo>
                  </a:path>
                </a:pathLst>
              </a:custGeom>
              <a:ln>
                <a:gradFill>
                  <a:gsLst>
                    <a:gs pos="0">
                      <a:schemeClr val="accent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8" name="Rectangle : avec coins arrondis en diagonale 2">
                <a:extLst>
                  <a:ext uri="{FF2B5EF4-FFF2-40B4-BE49-F238E27FC236}">
                    <a16:creationId xmlns:a16="http://schemas.microsoft.com/office/drawing/2014/main" id="{B254E9BE-65DA-AFF7-134F-15BC1DBA6B21}"/>
                  </a:ext>
                </a:extLst>
              </p:cNvPr>
              <p:cNvSpPr/>
              <p:nvPr/>
            </p:nvSpPr>
            <p:spPr>
              <a:xfrm rot="13500000">
                <a:off x="2799092" y="2258955"/>
                <a:ext cx="2047266" cy="2044888"/>
              </a:xfrm>
              <a:custGeom>
                <a:avLst/>
                <a:gdLst>
                  <a:gd name="connsiteX0" fmla="*/ 338999 w 2033953"/>
                  <a:gd name="connsiteY0" fmla="*/ 0 h 2033953"/>
                  <a:gd name="connsiteX1" fmla="*/ 2033953 w 2033953"/>
                  <a:gd name="connsiteY1" fmla="*/ 0 h 2033953"/>
                  <a:gd name="connsiteX2" fmla="*/ 2033953 w 2033953"/>
                  <a:gd name="connsiteY2" fmla="*/ 0 h 2033953"/>
                  <a:gd name="connsiteX3" fmla="*/ 2033953 w 2033953"/>
                  <a:gd name="connsiteY3" fmla="*/ 1694954 h 2033953"/>
                  <a:gd name="connsiteX4" fmla="*/ 1694954 w 2033953"/>
                  <a:gd name="connsiteY4" fmla="*/ 2033953 h 2033953"/>
                  <a:gd name="connsiteX5" fmla="*/ 0 w 2033953"/>
                  <a:gd name="connsiteY5" fmla="*/ 2033953 h 2033953"/>
                  <a:gd name="connsiteX6" fmla="*/ 0 w 2033953"/>
                  <a:gd name="connsiteY6" fmla="*/ 2033953 h 2033953"/>
                  <a:gd name="connsiteX7" fmla="*/ 0 w 2033953"/>
                  <a:gd name="connsiteY7" fmla="*/ 338999 h 2033953"/>
                  <a:gd name="connsiteX8" fmla="*/ 338999 w 2033953"/>
                  <a:gd name="connsiteY8" fmla="*/ 0 h 2033953"/>
                  <a:gd name="connsiteX0" fmla="*/ 338999 w 2033953"/>
                  <a:gd name="connsiteY0" fmla="*/ 0 h 2033953"/>
                  <a:gd name="connsiteX1" fmla="*/ 2033953 w 2033953"/>
                  <a:gd name="connsiteY1" fmla="*/ 0 h 2033953"/>
                  <a:gd name="connsiteX2" fmla="*/ 1104960 w 2033953"/>
                  <a:gd name="connsiteY2" fmla="*/ 646578 h 2033953"/>
                  <a:gd name="connsiteX3" fmla="*/ 2033953 w 2033953"/>
                  <a:gd name="connsiteY3" fmla="*/ 1694954 h 2033953"/>
                  <a:gd name="connsiteX4" fmla="*/ 1694954 w 2033953"/>
                  <a:gd name="connsiteY4" fmla="*/ 2033953 h 2033953"/>
                  <a:gd name="connsiteX5" fmla="*/ 0 w 2033953"/>
                  <a:gd name="connsiteY5" fmla="*/ 2033953 h 2033953"/>
                  <a:gd name="connsiteX6" fmla="*/ 0 w 2033953"/>
                  <a:gd name="connsiteY6" fmla="*/ 2033953 h 2033953"/>
                  <a:gd name="connsiteX7" fmla="*/ 0 w 2033953"/>
                  <a:gd name="connsiteY7" fmla="*/ 338999 h 2033953"/>
                  <a:gd name="connsiteX8" fmla="*/ 338999 w 2033953"/>
                  <a:gd name="connsiteY8" fmla="*/ 0 h 2033953"/>
                  <a:gd name="connsiteX0" fmla="*/ 1104960 w 2125393"/>
                  <a:gd name="connsiteY0" fmla="*/ 646578 h 2033953"/>
                  <a:gd name="connsiteX1" fmla="*/ 2033953 w 2125393"/>
                  <a:gd name="connsiteY1" fmla="*/ 1694954 h 2033953"/>
                  <a:gd name="connsiteX2" fmla="*/ 1694954 w 2125393"/>
                  <a:gd name="connsiteY2" fmla="*/ 2033953 h 2033953"/>
                  <a:gd name="connsiteX3" fmla="*/ 0 w 2125393"/>
                  <a:gd name="connsiteY3" fmla="*/ 2033953 h 2033953"/>
                  <a:gd name="connsiteX4" fmla="*/ 0 w 2125393"/>
                  <a:gd name="connsiteY4" fmla="*/ 2033953 h 2033953"/>
                  <a:gd name="connsiteX5" fmla="*/ 0 w 2125393"/>
                  <a:gd name="connsiteY5" fmla="*/ 338999 h 2033953"/>
                  <a:gd name="connsiteX6" fmla="*/ 338999 w 2125393"/>
                  <a:gd name="connsiteY6" fmla="*/ 0 h 2033953"/>
                  <a:gd name="connsiteX7" fmla="*/ 2125393 w 2125393"/>
                  <a:gd name="connsiteY7" fmla="*/ 91440 h 2033953"/>
                  <a:gd name="connsiteX0" fmla="*/ 2033953 w 2125393"/>
                  <a:gd name="connsiteY0" fmla="*/ 1694954 h 2033953"/>
                  <a:gd name="connsiteX1" fmla="*/ 1694954 w 2125393"/>
                  <a:gd name="connsiteY1" fmla="*/ 2033953 h 2033953"/>
                  <a:gd name="connsiteX2" fmla="*/ 0 w 2125393"/>
                  <a:gd name="connsiteY2" fmla="*/ 2033953 h 2033953"/>
                  <a:gd name="connsiteX3" fmla="*/ 0 w 2125393"/>
                  <a:gd name="connsiteY3" fmla="*/ 2033953 h 2033953"/>
                  <a:gd name="connsiteX4" fmla="*/ 0 w 2125393"/>
                  <a:gd name="connsiteY4" fmla="*/ 338999 h 2033953"/>
                  <a:gd name="connsiteX5" fmla="*/ 338999 w 2125393"/>
                  <a:gd name="connsiteY5" fmla="*/ 0 h 2033953"/>
                  <a:gd name="connsiteX6" fmla="*/ 2125393 w 2125393"/>
                  <a:gd name="connsiteY6" fmla="*/ 91440 h 2033953"/>
                  <a:gd name="connsiteX0" fmla="*/ 1694954 w 2125393"/>
                  <a:gd name="connsiteY0" fmla="*/ 2033953 h 2033953"/>
                  <a:gd name="connsiteX1" fmla="*/ 0 w 2125393"/>
                  <a:gd name="connsiteY1" fmla="*/ 2033953 h 2033953"/>
                  <a:gd name="connsiteX2" fmla="*/ 0 w 2125393"/>
                  <a:gd name="connsiteY2" fmla="*/ 2033953 h 2033953"/>
                  <a:gd name="connsiteX3" fmla="*/ 0 w 2125393"/>
                  <a:gd name="connsiteY3" fmla="*/ 338999 h 2033953"/>
                  <a:gd name="connsiteX4" fmla="*/ 338999 w 2125393"/>
                  <a:gd name="connsiteY4" fmla="*/ 0 h 2033953"/>
                  <a:gd name="connsiteX5" fmla="*/ 2125393 w 2125393"/>
                  <a:gd name="connsiteY5" fmla="*/ 91440 h 2033953"/>
                  <a:gd name="connsiteX0" fmla="*/ 0 w 2125393"/>
                  <a:gd name="connsiteY0" fmla="*/ 2033953 h 2033953"/>
                  <a:gd name="connsiteX1" fmla="*/ 0 w 2125393"/>
                  <a:gd name="connsiteY1" fmla="*/ 2033953 h 2033953"/>
                  <a:gd name="connsiteX2" fmla="*/ 0 w 2125393"/>
                  <a:gd name="connsiteY2" fmla="*/ 338999 h 2033953"/>
                  <a:gd name="connsiteX3" fmla="*/ 338999 w 2125393"/>
                  <a:gd name="connsiteY3" fmla="*/ 0 h 2033953"/>
                  <a:gd name="connsiteX4" fmla="*/ 2125393 w 2125393"/>
                  <a:gd name="connsiteY4" fmla="*/ 91440 h 2033953"/>
                  <a:gd name="connsiteX0" fmla="*/ 0 w 2039183"/>
                  <a:gd name="connsiteY0" fmla="*/ 2033953 h 2033953"/>
                  <a:gd name="connsiteX1" fmla="*/ 0 w 2039183"/>
                  <a:gd name="connsiteY1" fmla="*/ 2033953 h 2033953"/>
                  <a:gd name="connsiteX2" fmla="*/ 0 w 2039183"/>
                  <a:gd name="connsiteY2" fmla="*/ 338999 h 2033953"/>
                  <a:gd name="connsiteX3" fmla="*/ 338999 w 2039183"/>
                  <a:gd name="connsiteY3" fmla="*/ 0 h 2033953"/>
                  <a:gd name="connsiteX4" fmla="*/ 2039183 w 2039183"/>
                  <a:gd name="connsiteY4" fmla="*/ 5229 h 2033953"/>
                  <a:gd name="connsiteX0" fmla="*/ 0 w 1970485"/>
                  <a:gd name="connsiteY0" fmla="*/ 2105505 h 2105505"/>
                  <a:gd name="connsiteX1" fmla="*/ 0 w 1970485"/>
                  <a:gd name="connsiteY1" fmla="*/ 2105505 h 2105505"/>
                  <a:gd name="connsiteX2" fmla="*/ 0 w 1970485"/>
                  <a:gd name="connsiteY2" fmla="*/ 410551 h 2105505"/>
                  <a:gd name="connsiteX3" fmla="*/ 338999 w 1970485"/>
                  <a:gd name="connsiteY3" fmla="*/ 71552 h 2105505"/>
                  <a:gd name="connsiteX4" fmla="*/ 1970485 w 1970485"/>
                  <a:gd name="connsiteY4" fmla="*/ 0 h 2105505"/>
                  <a:gd name="connsiteX0" fmla="*/ 0 w 2047266"/>
                  <a:gd name="connsiteY0" fmla="*/ 2044888 h 2044888"/>
                  <a:gd name="connsiteX1" fmla="*/ 0 w 2047266"/>
                  <a:gd name="connsiteY1" fmla="*/ 2044888 h 2044888"/>
                  <a:gd name="connsiteX2" fmla="*/ 0 w 2047266"/>
                  <a:gd name="connsiteY2" fmla="*/ 349934 h 2044888"/>
                  <a:gd name="connsiteX3" fmla="*/ 338999 w 2047266"/>
                  <a:gd name="connsiteY3" fmla="*/ 10935 h 2044888"/>
                  <a:gd name="connsiteX4" fmla="*/ 2047266 w 2047266"/>
                  <a:gd name="connsiteY4" fmla="*/ 0 h 204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7266" h="2044888">
                    <a:moveTo>
                      <a:pt x="0" y="2044888"/>
                    </a:moveTo>
                    <a:lnTo>
                      <a:pt x="0" y="2044888"/>
                    </a:lnTo>
                    <a:lnTo>
                      <a:pt x="0" y="349934"/>
                    </a:lnTo>
                    <a:cubicBezTo>
                      <a:pt x="0" y="162710"/>
                      <a:pt x="151775" y="10935"/>
                      <a:pt x="338999" y="10935"/>
                    </a:cubicBezTo>
                    <a:lnTo>
                      <a:pt x="2047266" y="0"/>
                    </a:lnTo>
                  </a:path>
                </a:pathLst>
              </a:custGeom>
              <a:ln>
                <a:gradFill>
                  <a:gsLst>
                    <a:gs pos="0">
                      <a:schemeClr val="accent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B2729EB-F111-DF6C-0670-5E7D37A7B127}"/>
                </a:ext>
              </a:extLst>
            </p:cNvPr>
            <p:cNvSpPr txBox="1"/>
            <p:nvPr/>
          </p:nvSpPr>
          <p:spPr>
            <a:xfrm>
              <a:off x="6637192" y="3018254"/>
              <a:ext cx="210850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/>
                <a:t>Facilitate</a:t>
              </a:r>
              <a:r>
                <a:rPr lang="fr-BE" dirty="0"/>
                <a:t> </a:t>
              </a:r>
              <a:r>
                <a:rPr lang="fr-BE" dirty="0" err="1"/>
                <a:t>deployment</a:t>
              </a:r>
              <a:endParaRPr lang="fr-BE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A9FE67C-E852-F51A-AC58-F1E028B6B696}"/>
                </a:ext>
              </a:extLst>
            </p:cNvPr>
            <p:cNvSpPr txBox="1"/>
            <p:nvPr/>
          </p:nvSpPr>
          <p:spPr>
            <a:xfrm>
              <a:off x="8550062" y="2095385"/>
              <a:ext cx="141268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/>
                <a:t>Assess</a:t>
              </a:r>
              <a:r>
                <a:rPr lang="fr-BE" dirty="0"/>
                <a:t> &amp; </a:t>
              </a:r>
              <a:r>
                <a:rPr lang="fr-BE" dirty="0" err="1"/>
                <a:t>refine</a:t>
              </a:r>
              <a:endParaRPr lang="fr-BE" dirty="0"/>
            </a:p>
          </p:txBody>
        </p: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D110AAEA-0AF8-3A00-71F8-548AA155DD9A}"/>
                </a:ext>
              </a:extLst>
            </p:cNvPr>
            <p:cNvCxnSpPr>
              <a:cxnSpLocks/>
            </p:cNvCxnSpPr>
            <p:nvPr/>
          </p:nvCxnSpPr>
          <p:spPr>
            <a:xfrm>
              <a:off x="9227820" y="3307422"/>
              <a:ext cx="424180" cy="0"/>
            </a:xfrm>
            <a:prstGeom prst="straightConnector1">
              <a:avLst/>
            </a:prstGeom>
            <a:ln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C36048F9-DFC0-7E3C-6DA7-9815BC939C88}"/>
                </a:ext>
              </a:extLst>
            </p:cNvPr>
            <p:cNvSpPr/>
            <p:nvPr/>
          </p:nvSpPr>
          <p:spPr>
            <a:xfrm>
              <a:off x="9084846" y="3128698"/>
              <a:ext cx="357448" cy="35744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98A4202-1D46-00E9-9EE1-2549B6E366C7}"/>
                </a:ext>
              </a:extLst>
            </p:cNvPr>
            <p:cNvSpPr/>
            <p:nvPr/>
          </p:nvSpPr>
          <p:spPr>
            <a:xfrm>
              <a:off x="9687428" y="2961916"/>
              <a:ext cx="691012" cy="6910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A663498-26DC-73C6-07AD-21D3D597C6CC}"/>
                </a:ext>
              </a:extLst>
            </p:cNvPr>
            <p:cNvSpPr/>
            <p:nvPr/>
          </p:nvSpPr>
          <p:spPr>
            <a:xfrm>
              <a:off x="9670035" y="2470939"/>
              <a:ext cx="2474321" cy="1646458"/>
            </a:xfrm>
            <a:prstGeom prst="ellipse">
              <a:avLst/>
            </a:prstGeom>
            <a:solidFill>
              <a:schemeClr val="accent6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5DADEBA1-560A-B707-E988-2BFE69A70923}"/>
                </a:ext>
              </a:extLst>
            </p:cNvPr>
            <p:cNvSpPr txBox="1"/>
            <p:nvPr/>
          </p:nvSpPr>
          <p:spPr>
            <a:xfrm>
              <a:off x="10387714" y="2981476"/>
              <a:ext cx="141577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/>
                <a:t>Scale</a:t>
              </a:r>
              <a:r>
                <a:rPr lang="fr-BE" dirty="0"/>
                <a:t> &amp; mainstream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8B96291-BF1F-05A2-D2D0-1681A0BF99BE}"/>
                </a:ext>
              </a:extLst>
            </p:cNvPr>
            <p:cNvSpPr txBox="1"/>
            <p:nvPr/>
          </p:nvSpPr>
          <p:spPr>
            <a:xfrm>
              <a:off x="7108483" y="5010301"/>
              <a:ext cx="114127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cs typeface="Arial"/>
                </a:rPr>
                <a:t>Help to </a:t>
              </a:r>
              <a:r>
                <a:rPr lang="en-US" dirty="0">
                  <a:cs typeface="Arial"/>
                </a:rPr>
                <a:t>t</a:t>
              </a:r>
              <a:r>
                <a:rPr lang="en-US" dirty="0">
                  <a:solidFill>
                    <a:schemeClr val="tx1"/>
                  </a:solidFill>
                  <a:cs typeface="Arial"/>
                </a:rPr>
                <a:t>ender</a:t>
              </a:r>
              <a:endParaRPr lang="fr-BE" dirty="0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FBE81A87-70C9-5CCC-3F74-9C060139E441}"/>
                </a:ext>
              </a:extLst>
            </p:cNvPr>
            <p:cNvSpPr/>
            <p:nvPr/>
          </p:nvSpPr>
          <p:spPr>
            <a:xfrm>
              <a:off x="7500398" y="4570344"/>
              <a:ext cx="357448" cy="3574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99BE090C-FC41-2E30-D1B8-FEA74CACAEB2}"/>
              </a:ext>
            </a:extLst>
          </p:cNvPr>
          <p:cNvSpPr/>
          <p:nvPr/>
        </p:nvSpPr>
        <p:spPr>
          <a:xfrm rot="16200000">
            <a:off x="2935349" y="2614980"/>
            <a:ext cx="141551" cy="5238347"/>
          </a:xfrm>
          <a:prstGeom prst="rightBrac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1554CADD-5043-EC86-A19A-21C71420447B}"/>
              </a:ext>
            </a:extLst>
          </p:cNvPr>
          <p:cNvSpPr/>
          <p:nvPr/>
        </p:nvSpPr>
        <p:spPr>
          <a:xfrm rot="16200000">
            <a:off x="7120405" y="3668271"/>
            <a:ext cx="141533" cy="3131746"/>
          </a:xfrm>
          <a:prstGeom prst="rightBrac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E039D2-F695-E7C7-F41B-2110E843953E}"/>
              </a:ext>
            </a:extLst>
          </p:cNvPr>
          <p:cNvSpPr txBox="1"/>
          <p:nvPr/>
        </p:nvSpPr>
        <p:spPr>
          <a:xfrm>
            <a:off x="2369675" y="4948809"/>
            <a:ext cx="1324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/>
              <a:t>FARI’s</a:t>
            </a:r>
            <a:r>
              <a:rPr lang="fr-BE" sz="900" dirty="0"/>
              <a:t> main expertise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530DD4F-94F5-13DB-AC99-72F49964FE9C}"/>
              </a:ext>
            </a:extLst>
          </p:cNvPr>
          <p:cNvGrpSpPr/>
          <p:nvPr/>
        </p:nvGrpSpPr>
        <p:grpSpPr>
          <a:xfrm>
            <a:off x="5756360" y="2501846"/>
            <a:ext cx="183333" cy="1835443"/>
            <a:chOff x="7500398" y="1562582"/>
            <a:chExt cx="0" cy="4218760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2161038-BFF8-BF34-19C5-9EA498B5B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0398" y="1562582"/>
              <a:ext cx="0" cy="1527985"/>
            </a:xfrm>
            <a:prstGeom prst="line">
              <a:avLst/>
            </a:prstGeom>
            <a:ln w="12700">
              <a:solidFill>
                <a:schemeClr val="accent1">
                  <a:alpha val="29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AB0B383-F9A6-FBED-F56F-A661C2AAA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0398" y="4253357"/>
              <a:ext cx="0" cy="1527985"/>
            </a:xfrm>
            <a:prstGeom prst="line">
              <a:avLst/>
            </a:prstGeom>
            <a:ln w="12700">
              <a:solidFill>
                <a:schemeClr val="accent1">
                  <a:alpha val="29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9621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F92D-44C1-F4C7-7E3D-80ED41AC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diverse actors: a conversation that matters</a:t>
            </a:r>
          </a:p>
        </p:txBody>
      </p:sp>
      <p:pic>
        <p:nvPicPr>
          <p:cNvPr id="1026" name="Picture 2" descr="AI Happy Hour | Using LLM, RAG, and Embeddings for Real-world Use Case -  Fari Institute">
            <a:extLst>
              <a:ext uri="{FF2B5EF4-FFF2-40B4-BE49-F238E27FC236}">
                <a16:creationId xmlns:a16="http://schemas.microsoft.com/office/drawing/2014/main" id="{6605E579-CBCB-E591-740E-01A36E27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" b="10216"/>
          <a:stretch>
            <a:fillRect/>
          </a:stretch>
        </p:blipFill>
        <p:spPr bwMode="auto">
          <a:xfrm>
            <a:off x="1107456" y="1924108"/>
            <a:ext cx="3348716" cy="17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2664DB-D03C-0A91-1DBC-30518FC94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33" y="1933454"/>
            <a:ext cx="3349188" cy="1736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789BF-7180-E859-0751-64C9A0B8D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00" y="3713426"/>
            <a:ext cx="3456000" cy="195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00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A31E-A8D2-378C-EC1C-4EE3DA92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682C5-3211-649A-3AB1-6093EBC5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Citizen Engagement Hub Contribution (CEH)</a:t>
            </a:r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7B51E1-8516-A84B-9182-148BA6012C26}"/>
              </a:ext>
            </a:extLst>
          </p:cNvPr>
          <p:cNvSpPr/>
          <p:nvPr/>
        </p:nvSpPr>
        <p:spPr>
          <a:xfrm>
            <a:off x="724335" y="2370875"/>
            <a:ext cx="2114100" cy="2789100"/>
          </a:xfrm>
          <a:prstGeom prst="roundRect">
            <a:avLst/>
          </a:prstGeom>
          <a:solidFill>
            <a:srgbClr val="C4D9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>
              <a:solidFill>
                <a:schemeClr val="tx2"/>
              </a:solidFill>
              <a:ea typeface="+mn-lt"/>
              <a:cs typeface="+mn-lt"/>
            </a:endParaRPr>
          </a:p>
          <a:p>
            <a:pPr algn="ctr"/>
            <a:r>
              <a:rPr lang="fr-BE" sz="2100" dirty="0" err="1">
                <a:solidFill>
                  <a:schemeClr val="tx2"/>
                </a:solidFill>
              </a:rPr>
              <a:t>Researchers</a:t>
            </a:r>
            <a:endParaRPr lang="en-US" sz="2100" dirty="0">
              <a:solidFill>
                <a:schemeClr val="tx2"/>
              </a:solidFill>
              <a:ea typeface="+mn-lt"/>
              <a:cs typeface="+mn-lt"/>
            </a:endParaRPr>
          </a:p>
          <a:p>
            <a:pPr algn="ctr"/>
            <a:endParaRPr lang="en-US" sz="1350" dirty="0">
              <a:solidFill>
                <a:schemeClr val="tx2"/>
              </a:solidFill>
              <a:ea typeface="+mn-lt"/>
              <a:cs typeface="+mn-lt"/>
            </a:endParaRPr>
          </a:p>
          <a:p>
            <a:pPr algn="ctr"/>
            <a:r>
              <a:rPr lang="en-US" sz="1350" dirty="0">
                <a:solidFill>
                  <a:schemeClr val="tx2"/>
                </a:solidFill>
                <a:ea typeface="+mn-lt"/>
                <a:cs typeface="+mn-lt"/>
              </a:rPr>
              <a:t>Guide, brainstorm, develop proposals, operationalize workshops to improve social readiness level of the research projects.</a:t>
            </a:r>
            <a:endParaRPr lang="en-US" sz="1350" dirty="0">
              <a:solidFill>
                <a:schemeClr val="tx2"/>
              </a:solidFill>
              <a:cs typeface="Arial"/>
            </a:endParaRPr>
          </a:p>
          <a:p>
            <a:pPr algn="ctr"/>
            <a:endParaRPr lang="fr-BE" sz="1350" dirty="0">
              <a:solidFill>
                <a:schemeClr val="tx2"/>
              </a:solidFill>
              <a:cs typeface="Arial" panose="020B060402020202020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D710E5-49EF-9775-4E80-22268A02EABE}"/>
              </a:ext>
            </a:extLst>
          </p:cNvPr>
          <p:cNvSpPr/>
          <p:nvPr/>
        </p:nvSpPr>
        <p:spPr>
          <a:xfrm>
            <a:off x="5830834" y="2370875"/>
            <a:ext cx="2114100" cy="2789100"/>
          </a:xfrm>
          <a:prstGeom prst="roundRect">
            <a:avLst/>
          </a:prstGeom>
          <a:solidFill>
            <a:srgbClr val="C4D9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100" dirty="0">
                <a:solidFill>
                  <a:schemeClr val="tx2"/>
                </a:solidFill>
              </a:rPr>
              <a:t>Civil Society</a:t>
            </a:r>
          </a:p>
          <a:p>
            <a:pPr algn="ctr"/>
            <a:endParaRPr lang="en-US" sz="1350" dirty="0">
              <a:solidFill>
                <a:schemeClr val="tx2"/>
              </a:solidFill>
            </a:endParaRPr>
          </a:p>
          <a:p>
            <a:pPr algn="ctr"/>
            <a:r>
              <a:rPr lang="en-GB" sz="1350" dirty="0">
                <a:solidFill>
                  <a:srgbClr val="183E91"/>
                </a:solidFill>
              </a:rPr>
              <a:t>Inform, consult, involve, collaborate, empower by giving adapted expertise in AI, data and robotics.</a:t>
            </a:r>
          </a:p>
          <a:p>
            <a:pPr algn="ctr"/>
            <a:endParaRPr lang="en-GB" sz="1350" dirty="0">
              <a:solidFill>
                <a:srgbClr val="183E91"/>
              </a:solidFill>
            </a:endParaRPr>
          </a:p>
          <a:p>
            <a:pPr algn="ctr"/>
            <a:r>
              <a:rPr lang="en-GB" sz="1350" dirty="0">
                <a:solidFill>
                  <a:srgbClr val="183E91"/>
                </a:solidFill>
              </a:rPr>
              <a:t> </a:t>
            </a:r>
            <a:endParaRPr lang="fr-BE" sz="1350" dirty="0">
              <a:solidFill>
                <a:srgbClr val="183E9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C2943-8915-5A98-939E-304E85D91F78}"/>
              </a:ext>
            </a:extLst>
          </p:cNvPr>
          <p:cNvSpPr txBox="1"/>
          <p:nvPr/>
        </p:nvSpPr>
        <p:spPr>
          <a:xfrm>
            <a:off x="4358764" y="3765426"/>
            <a:ext cx="776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CEH + flagship</a:t>
            </a:r>
            <a:endParaRPr lang="en-GB" dirty="0"/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0C53866E-2ECF-2E81-3122-8409DE97E66A}"/>
              </a:ext>
            </a:extLst>
          </p:cNvPr>
          <p:cNvSpPr/>
          <p:nvPr/>
        </p:nvSpPr>
        <p:spPr>
          <a:xfrm>
            <a:off x="2984034" y="3589403"/>
            <a:ext cx="2701201" cy="352044"/>
          </a:xfrm>
          <a:prstGeom prst="left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21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AFC456-3924-C38A-ADD0-A48980FF18DD}"/>
              </a:ext>
            </a:extLst>
          </p:cNvPr>
          <p:cNvSpPr/>
          <p:nvPr/>
        </p:nvSpPr>
        <p:spPr>
          <a:xfrm>
            <a:off x="3366204" y="2134650"/>
            <a:ext cx="1936862" cy="33373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1350" dirty="0"/>
          </a:p>
          <a:p>
            <a:pPr algn="ctr"/>
            <a:r>
              <a:rPr lang="fr-BE" sz="2400" dirty="0">
                <a:solidFill>
                  <a:schemeClr val="bg1"/>
                </a:solidFill>
              </a:rPr>
              <a:t>CEH</a:t>
            </a:r>
            <a:endParaRPr lang="fr-BE" sz="21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9A85520-49C4-CFEA-912A-70FB03FEB0DE}"/>
              </a:ext>
            </a:extLst>
          </p:cNvPr>
          <p:cNvGraphicFramePr/>
          <p:nvPr/>
        </p:nvGraphicFramePr>
        <p:xfrm>
          <a:off x="3177891" y="2943834"/>
          <a:ext cx="2361745" cy="1574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216539-AAB6-5894-29DE-E09E225D4562}"/>
              </a:ext>
            </a:extLst>
          </p:cNvPr>
          <p:cNvSpPr/>
          <p:nvPr/>
        </p:nvSpPr>
        <p:spPr>
          <a:xfrm>
            <a:off x="3465871" y="4581218"/>
            <a:ext cx="1732936" cy="265669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DIGITAL INCLUSION</a:t>
            </a:r>
            <a:endParaRPr lang="en-GB" sz="1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23A551-18BC-F96D-F87E-FE2A2B8A3B32}"/>
              </a:ext>
            </a:extLst>
          </p:cNvPr>
          <p:cNvSpPr/>
          <p:nvPr/>
        </p:nvSpPr>
        <p:spPr>
          <a:xfrm>
            <a:off x="3465871" y="4943832"/>
            <a:ext cx="1732936" cy="265669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AI &amp; DEMOCRACY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46823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906713"/>
            <a:ext cx="7772400" cy="1362075"/>
          </a:xfrm>
        </p:spPr>
        <p:txBody>
          <a:bodyPr/>
          <a:lstStyle/>
          <a:p>
            <a:r>
              <a:rPr lang="fr-BE" dirty="0"/>
              <a:t>Under </a:t>
            </a:r>
            <a:r>
              <a:rPr lang="fr-BE" dirty="0" err="1"/>
              <a:t>algorithmic</a:t>
            </a:r>
            <a:r>
              <a:rPr lang="fr-BE" dirty="0"/>
              <a:t> 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A64A2-9873-3346-A9FE-1251F0770906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895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075CBB-AD8E-E3A1-4AE6-CFDFBC5D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FARI achievements &amp; impact to date</a:t>
            </a:r>
            <a:endParaRPr lang="fr-BE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376FB85-BBFA-40BC-8BFC-3ADD0DB4DEAC}"/>
              </a:ext>
            </a:extLst>
          </p:cNvPr>
          <p:cNvSpPr/>
          <p:nvPr/>
        </p:nvSpPr>
        <p:spPr>
          <a:xfrm>
            <a:off x="399250" y="1970485"/>
            <a:ext cx="2778666" cy="3537347"/>
          </a:xfrm>
          <a:prstGeom prst="roundRect">
            <a:avLst>
              <a:gd name="adj" fmla="val 2017"/>
            </a:avLst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0D378511-BFB3-B2B1-BA15-39AED68A419F}"/>
              </a:ext>
            </a:extLst>
          </p:cNvPr>
          <p:cNvSpPr txBox="1"/>
          <p:nvPr/>
        </p:nvSpPr>
        <p:spPr>
          <a:xfrm>
            <a:off x="415008" y="4480933"/>
            <a:ext cx="909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15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en-US" sz="900">
                <a:solidFill>
                  <a:schemeClr val="bg1"/>
                </a:solidFill>
              </a:rPr>
              <a:t>15 PhD grants on AI for the Common Good </a:t>
            </a:r>
            <a:endParaRPr lang="fr-BE" sz="90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1BF718F-B4BD-4F1C-654F-3527626D52F1}"/>
              </a:ext>
            </a:extLst>
          </p:cNvPr>
          <p:cNvSpPr/>
          <p:nvPr/>
        </p:nvSpPr>
        <p:spPr>
          <a:xfrm>
            <a:off x="3176982" y="1970484"/>
            <a:ext cx="2790031" cy="3537347"/>
          </a:xfrm>
          <a:prstGeom prst="roundRect">
            <a:avLst>
              <a:gd name="adj" fmla="val 2017"/>
            </a:avLst>
          </a:prstGeom>
          <a:solidFill>
            <a:schemeClr val="accent4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CCFF02-E753-4DD2-990C-78B9C62C4281}"/>
              </a:ext>
            </a:extLst>
          </p:cNvPr>
          <p:cNvSpPr/>
          <p:nvPr/>
        </p:nvSpPr>
        <p:spPr>
          <a:xfrm>
            <a:off x="5967015" y="1970485"/>
            <a:ext cx="2790032" cy="3537347"/>
          </a:xfrm>
          <a:prstGeom prst="roundRect">
            <a:avLst>
              <a:gd name="adj" fmla="val 2017"/>
            </a:avLst>
          </a:prstGeom>
          <a:solidFill>
            <a:schemeClr val="accent3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52F08D-920E-A6EA-F4C4-366AE70E37BD}"/>
              </a:ext>
            </a:extLst>
          </p:cNvPr>
          <p:cNvSpPr txBox="1"/>
          <p:nvPr/>
        </p:nvSpPr>
        <p:spPr>
          <a:xfrm>
            <a:off x="386954" y="2023263"/>
            <a:ext cx="25087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err="1">
                <a:solidFill>
                  <a:schemeClr val="bg1"/>
                </a:solidFill>
              </a:rPr>
              <a:t>Research</a:t>
            </a:r>
            <a:r>
              <a:rPr lang="fr-BE" sz="900">
                <a:solidFill>
                  <a:schemeClr val="bg1"/>
                </a:solidFill>
              </a:rPr>
              <a:t> and innovation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6DCE6AC-E77A-FC43-73B6-7E0BC8B35908}"/>
              </a:ext>
            </a:extLst>
          </p:cNvPr>
          <p:cNvSpPr txBox="1"/>
          <p:nvPr/>
        </p:nvSpPr>
        <p:spPr>
          <a:xfrm>
            <a:off x="3215085" y="2023263"/>
            <a:ext cx="25087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>
                <a:solidFill>
                  <a:schemeClr val="bg1"/>
                </a:solidFill>
              </a:rPr>
              <a:t>Education and Learning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DFC174-DD57-3370-CC86-2097C2703B33}"/>
              </a:ext>
            </a:extLst>
          </p:cNvPr>
          <p:cNvSpPr txBox="1"/>
          <p:nvPr/>
        </p:nvSpPr>
        <p:spPr>
          <a:xfrm>
            <a:off x="6043217" y="2023262"/>
            <a:ext cx="25087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>
                <a:solidFill>
                  <a:schemeClr val="bg1"/>
                </a:solidFill>
              </a:rPr>
              <a:t>Building a </a:t>
            </a:r>
            <a:r>
              <a:rPr lang="fr-BE" sz="900" err="1">
                <a:solidFill>
                  <a:schemeClr val="bg1"/>
                </a:solidFill>
              </a:rPr>
              <a:t>community</a:t>
            </a:r>
            <a:r>
              <a:rPr lang="fr-BE" sz="900">
                <a:solidFill>
                  <a:schemeClr val="bg1"/>
                </a:solidFill>
              </a:rPr>
              <a:t> of practice</a:t>
            </a:r>
          </a:p>
        </p:txBody>
      </p:sp>
      <p:grpSp>
        <p:nvGrpSpPr>
          <p:cNvPr id="211" name="Groupe 210">
            <a:extLst>
              <a:ext uri="{FF2B5EF4-FFF2-40B4-BE49-F238E27FC236}">
                <a16:creationId xmlns:a16="http://schemas.microsoft.com/office/drawing/2014/main" id="{85307F70-06AB-374C-231F-9BA33FA64FF0}"/>
              </a:ext>
            </a:extLst>
          </p:cNvPr>
          <p:cNvGrpSpPr/>
          <p:nvPr/>
        </p:nvGrpSpPr>
        <p:grpSpPr>
          <a:xfrm>
            <a:off x="2603652" y="-525317"/>
            <a:ext cx="6024541" cy="497223"/>
            <a:chOff x="3471536" y="1585983"/>
            <a:chExt cx="8032721" cy="662964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4C038514-8204-6925-5D00-834C2332BF01}"/>
                </a:ext>
              </a:extLst>
            </p:cNvPr>
            <p:cNvGrpSpPr/>
            <p:nvPr/>
          </p:nvGrpSpPr>
          <p:grpSpPr>
            <a:xfrm>
              <a:off x="3471536" y="1602616"/>
              <a:ext cx="519235" cy="646331"/>
              <a:chOff x="5274846" y="2636217"/>
              <a:chExt cx="491277" cy="611530"/>
            </a:xfrm>
          </p:grpSpPr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DA64FB43-E592-D1D8-983E-6FF3EA01E293}"/>
                  </a:ext>
                </a:extLst>
              </p:cNvPr>
              <p:cNvSpPr/>
              <p:nvPr/>
            </p:nvSpPr>
            <p:spPr>
              <a:xfrm rot="2422207">
                <a:off x="5488017" y="2736337"/>
                <a:ext cx="233923" cy="214884"/>
              </a:xfrm>
              <a:custGeom>
                <a:avLst/>
                <a:gdLst>
                  <a:gd name="connsiteX0" fmla="*/ 51431 w 233923"/>
                  <a:gd name="connsiteY0" fmla="*/ 22551 h 214884"/>
                  <a:gd name="connsiteX1" fmla="*/ 142519 w 233923"/>
                  <a:gd name="connsiteY1" fmla="*/ 1739 h 214884"/>
                  <a:gd name="connsiteX2" fmla="*/ 221643 w 233923"/>
                  <a:gd name="connsiteY2" fmla="*/ 51431 h 214884"/>
                  <a:gd name="connsiteX3" fmla="*/ 233923 w 233923"/>
                  <a:gd name="connsiteY3" fmla="*/ 78552 h 214884"/>
                  <a:gd name="connsiteX4" fmla="*/ 213300 w 233923"/>
                  <a:gd name="connsiteY4" fmla="*/ 200092 h 214884"/>
                  <a:gd name="connsiteX5" fmla="*/ 199205 w 233923"/>
                  <a:gd name="connsiteY5" fmla="*/ 214884 h 214884"/>
                  <a:gd name="connsiteX6" fmla="*/ 195797 w 233923"/>
                  <a:gd name="connsiteY6" fmla="*/ 209830 h 214884"/>
                  <a:gd name="connsiteX7" fmla="*/ 109474 w 233923"/>
                  <a:gd name="connsiteY7" fmla="*/ 174074 h 214884"/>
                  <a:gd name="connsiteX8" fmla="*/ 61956 w 233923"/>
                  <a:gd name="connsiteY8" fmla="*/ 183667 h 214884"/>
                  <a:gd name="connsiteX9" fmla="*/ 33288 w 233923"/>
                  <a:gd name="connsiteY9" fmla="*/ 202995 h 214884"/>
                  <a:gd name="connsiteX10" fmla="*/ 22551 w 233923"/>
                  <a:gd name="connsiteY10" fmla="*/ 192764 h 214884"/>
                  <a:gd name="connsiteX11" fmla="*/ 1740 w 233923"/>
                  <a:gd name="connsiteY11" fmla="*/ 101676 h 214884"/>
                  <a:gd name="connsiteX12" fmla="*/ 51431 w 233923"/>
                  <a:gd name="connsiteY12" fmla="*/ 22551 h 21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3923" h="214884">
                    <a:moveTo>
                      <a:pt x="51431" y="22551"/>
                    </a:moveTo>
                    <a:cubicBezTo>
                      <a:pt x="76908" y="4466"/>
                      <a:pt x="109283" y="-3900"/>
                      <a:pt x="142519" y="1739"/>
                    </a:cubicBezTo>
                    <a:cubicBezTo>
                      <a:pt x="175755" y="7379"/>
                      <a:pt x="203559" y="25955"/>
                      <a:pt x="221643" y="51431"/>
                    </a:cubicBezTo>
                    <a:lnTo>
                      <a:pt x="233923" y="78552"/>
                    </a:lnTo>
                    <a:lnTo>
                      <a:pt x="213300" y="200092"/>
                    </a:lnTo>
                    <a:lnTo>
                      <a:pt x="199205" y="214884"/>
                    </a:lnTo>
                    <a:lnTo>
                      <a:pt x="195797" y="209830"/>
                    </a:lnTo>
                    <a:cubicBezTo>
                      <a:pt x="173705" y="187738"/>
                      <a:pt x="143185" y="174074"/>
                      <a:pt x="109474" y="174074"/>
                    </a:cubicBezTo>
                    <a:cubicBezTo>
                      <a:pt x="92619" y="174074"/>
                      <a:pt x="76561" y="177490"/>
                      <a:pt x="61956" y="183667"/>
                    </a:cubicBezTo>
                    <a:lnTo>
                      <a:pt x="33288" y="202995"/>
                    </a:lnTo>
                    <a:lnTo>
                      <a:pt x="22551" y="192764"/>
                    </a:lnTo>
                    <a:cubicBezTo>
                      <a:pt x="4467" y="167288"/>
                      <a:pt x="-3899" y="134912"/>
                      <a:pt x="1740" y="101676"/>
                    </a:cubicBezTo>
                    <a:cubicBezTo>
                      <a:pt x="7379" y="68440"/>
                      <a:pt x="25956" y="40637"/>
                      <a:pt x="51431" y="22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BE"/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9AB5AE7D-CA13-29E4-FF10-0C9D179A1B85}"/>
                  </a:ext>
                </a:extLst>
              </p:cNvPr>
              <p:cNvCxnSpPr>
                <a:cxnSpLocks/>
              </p:cNvCxnSpPr>
              <p:nvPr/>
            </p:nvCxnSpPr>
            <p:spPr>
              <a:xfrm rot="2422207" flipV="1">
                <a:off x="5345410" y="3056388"/>
                <a:ext cx="0" cy="16229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Ellipse 148">
                <a:extLst>
                  <a:ext uri="{FF2B5EF4-FFF2-40B4-BE49-F238E27FC236}">
                    <a16:creationId xmlns:a16="http://schemas.microsoft.com/office/drawing/2014/main" id="{0DE6B381-1174-D831-85B0-D4D6D719B96D}"/>
                  </a:ext>
                </a:extLst>
              </p:cNvPr>
              <p:cNvSpPr/>
              <p:nvPr/>
            </p:nvSpPr>
            <p:spPr>
              <a:xfrm rot="2422207">
                <a:off x="5497110" y="2928113"/>
                <a:ext cx="97991" cy="97991"/>
              </a:xfrm>
              <a:custGeom>
                <a:avLst/>
                <a:gdLst>
                  <a:gd name="connsiteX0" fmla="*/ 0 w 186924"/>
                  <a:gd name="connsiteY0" fmla="*/ 93462 h 186924"/>
                  <a:gd name="connsiteX1" fmla="*/ 93462 w 186924"/>
                  <a:gd name="connsiteY1" fmla="*/ 0 h 186924"/>
                  <a:gd name="connsiteX2" fmla="*/ 186924 w 186924"/>
                  <a:gd name="connsiteY2" fmla="*/ 93462 h 186924"/>
                  <a:gd name="connsiteX3" fmla="*/ 93462 w 186924"/>
                  <a:gd name="connsiteY3" fmla="*/ 186924 h 186924"/>
                  <a:gd name="connsiteX4" fmla="*/ 0 w 186924"/>
                  <a:gd name="connsiteY4" fmla="*/ 93462 h 186924"/>
                  <a:gd name="connsiteX0" fmla="*/ 0 w 186924"/>
                  <a:gd name="connsiteY0" fmla="*/ 93462 h 186924"/>
                  <a:gd name="connsiteX1" fmla="*/ 93462 w 186924"/>
                  <a:gd name="connsiteY1" fmla="*/ 0 h 186924"/>
                  <a:gd name="connsiteX2" fmla="*/ 186924 w 186924"/>
                  <a:gd name="connsiteY2" fmla="*/ 93462 h 186924"/>
                  <a:gd name="connsiteX3" fmla="*/ 93462 w 186924"/>
                  <a:gd name="connsiteY3" fmla="*/ 186924 h 186924"/>
                  <a:gd name="connsiteX4" fmla="*/ 91440 w 186924"/>
                  <a:gd name="connsiteY4" fmla="*/ 184902 h 186924"/>
                  <a:gd name="connsiteX0" fmla="*/ 0 w 186924"/>
                  <a:gd name="connsiteY0" fmla="*/ 93462 h 186924"/>
                  <a:gd name="connsiteX1" fmla="*/ 93462 w 186924"/>
                  <a:gd name="connsiteY1" fmla="*/ 0 h 186924"/>
                  <a:gd name="connsiteX2" fmla="*/ 186924 w 186924"/>
                  <a:gd name="connsiteY2" fmla="*/ 93462 h 186924"/>
                  <a:gd name="connsiteX3" fmla="*/ 93462 w 186924"/>
                  <a:gd name="connsiteY3" fmla="*/ 186924 h 186924"/>
                  <a:gd name="connsiteX0" fmla="*/ 0 w 186924"/>
                  <a:gd name="connsiteY0" fmla="*/ 93462 h 93462"/>
                  <a:gd name="connsiteX1" fmla="*/ 93462 w 186924"/>
                  <a:gd name="connsiteY1" fmla="*/ 0 h 93462"/>
                  <a:gd name="connsiteX2" fmla="*/ 186924 w 186924"/>
                  <a:gd name="connsiteY2" fmla="*/ 93462 h 93462"/>
                  <a:gd name="connsiteX0" fmla="*/ 0 w 93462"/>
                  <a:gd name="connsiteY0" fmla="*/ 0 h 93462"/>
                  <a:gd name="connsiteX1" fmla="*/ 93462 w 93462"/>
                  <a:gd name="connsiteY1" fmla="*/ 93462 h 93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3462" h="93462">
                    <a:moveTo>
                      <a:pt x="0" y="0"/>
                    </a:moveTo>
                    <a:cubicBezTo>
                      <a:pt x="51618" y="0"/>
                      <a:pt x="93462" y="41844"/>
                      <a:pt x="93462" y="93462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871E4174-B24B-4C9D-731B-947816EB8648}"/>
                  </a:ext>
                </a:extLst>
              </p:cNvPr>
              <p:cNvSpPr/>
              <p:nvPr/>
            </p:nvSpPr>
            <p:spPr>
              <a:xfrm rot="19200000">
                <a:off x="5694123" y="3004506"/>
                <a:ext cx="72000" cy="19113"/>
              </a:xfrm>
              <a:custGeom>
                <a:avLst/>
                <a:gdLst>
                  <a:gd name="connsiteX0" fmla="*/ 0 w 123277"/>
                  <a:gd name="connsiteY0" fmla="*/ 0 h 19113"/>
                  <a:gd name="connsiteX1" fmla="*/ 123277 w 123277"/>
                  <a:gd name="connsiteY1" fmla="*/ 0 h 19113"/>
                  <a:gd name="connsiteX2" fmla="*/ 109157 w 123277"/>
                  <a:gd name="connsiteY2" fmla="*/ 9520 h 19113"/>
                  <a:gd name="connsiteX3" fmla="*/ 61638 w 123277"/>
                  <a:gd name="connsiteY3" fmla="*/ 19113 h 19113"/>
                  <a:gd name="connsiteX4" fmla="*/ 14120 w 123277"/>
                  <a:gd name="connsiteY4" fmla="*/ 9520 h 19113"/>
                  <a:gd name="connsiteX5" fmla="*/ 0 w 123277"/>
                  <a:gd name="connsiteY5" fmla="*/ 0 h 1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277" h="19113">
                    <a:moveTo>
                      <a:pt x="0" y="0"/>
                    </a:moveTo>
                    <a:lnTo>
                      <a:pt x="123277" y="0"/>
                    </a:lnTo>
                    <a:lnTo>
                      <a:pt x="109157" y="9520"/>
                    </a:lnTo>
                    <a:cubicBezTo>
                      <a:pt x="94551" y="15697"/>
                      <a:pt x="78494" y="19113"/>
                      <a:pt x="61638" y="19113"/>
                    </a:cubicBezTo>
                    <a:cubicBezTo>
                      <a:pt x="44783" y="19113"/>
                      <a:pt x="28725" y="15697"/>
                      <a:pt x="14120" y="952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BE"/>
              </a:p>
            </p:txBody>
          </p: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AE387A73-817B-75C5-406F-F0B888705B7A}"/>
                  </a:ext>
                </a:extLst>
              </p:cNvPr>
              <p:cNvGrpSpPr/>
              <p:nvPr/>
            </p:nvGrpSpPr>
            <p:grpSpPr>
              <a:xfrm rot="19200000">
                <a:off x="5640592" y="2948859"/>
                <a:ext cx="108000" cy="45720"/>
                <a:chOff x="5519202" y="3023235"/>
                <a:chExt cx="123277" cy="45720"/>
              </a:xfrm>
            </p:grpSpPr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796D941F-349C-3FFA-5EC6-3C5B1C412D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9202" y="3068955"/>
                  <a:ext cx="123277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B131F59E-474A-01ED-D8DC-AA47AECF90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9202" y="3046095"/>
                  <a:ext cx="123277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98220CD1-188A-AAB3-89A8-EB5493FDD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9202" y="3023235"/>
                  <a:ext cx="123277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A9F62A45-6C6C-3B31-6D2A-D7D8828EB2DD}"/>
                  </a:ext>
                </a:extLst>
              </p:cNvPr>
              <p:cNvGrpSpPr/>
              <p:nvPr/>
            </p:nvGrpSpPr>
            <p:grpSpPr>
              <a:xfrm rot="19200000">
                <a:off x="5274846" y="2636217"/>
                <a:ext cx="381956" cy="125734"/>
                <a:chOff x="5394899" y="2478472"/>
                <a:chExt cx="381956" cy="125734"/>
              </a:xfrm>
            </p:grpSpPr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BBD02D8C-493E-8D44-12B9-28FFC5DE4D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0">
                  <a:off x="5607840" y="2550206"/>
                  <a:ext cx="10800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8A1CB094-4543-C54F-A5D3-187E820F33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5526840" y="2532472"/>
                  <a:ext cx="10800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973F598D-0522-8B31-5CA8-57E37FBC41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400000">
                  <a:off x="5458332" y="2550206"/>
                  <a:ext cx="10800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E42330E5-83DB-8821-26C3-0CF7B2FFB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>
                  <a:off x="5668855" y="2596972"/>
                  <a:ext cx="10800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0CBD6D8B-84F3-F49D-C4BF-F632669847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600000">
                  <a:off x="5394899" y="2596972"/>
                  <a:ext cx="10800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1052F227-54D0-62CF-10AF-4D64D104158B}"/>
                  </a:ext>
                </a:extLst>
              </p:cNvPr>
              <p:cNvGrpSpPr/>
              <p:nvPr/>
            </p:nvGrpSpPr>
            <p:grpSpPr>
              <a:xfrm rot="2422207">
                <a:off x="5302404" y="2841301"/>
                <a:ext cx="244157" cy="406446"/>
                <a:chOff x="7489546" y="1534484"/>
                <a:chExt cx="232872" cy="387661"/>
              </a:xfrm>
            </p:grpSpPr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EF58DF27-7AAF-2CB7-8538-7BA5D1B33FB8}"/>
                    </a:ext>
                  </a:extLst>
                </p:cNvPr>
                <p:cNvSpPr/>
                <p:nvPr/>
              </p:nvSpPr>
              <p:spPr>
                <a:xfrm>
                  <a:off x="7489546" y="1534484"/>
                  <a:ext cx="232872" cy="232872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0AA6FDD0-BFA2-46A4-0876-8D1C2015F8EF}"/>
                    </a:ext>
                  </a:extLst>
                </p:cNvPr>
                <p:cNvCxnSpPr>
                  <a:cxnSpLocks/>
                  <a:endCxn id="34" idx="4"/>
                </p:cNvCxnSpPr>
                <p:nvPr/>
              </p:nvCxnSpPr>
              <p:spPr>
                <a:xfrm flipV="1">
                  <a:off x="7605982" y="1767356"/>
                  <a:ext cx="0" cy="154789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Ellipse 148">
                  <a:extLst>
                    <a:ext uri="{FF2B5EF4-FFF2-40B4-BE49-F238E27FC236}">
                      <a16:creationId xmlns:a16="http://schemas.microsoft.com/office/drawing/2014/main" id="{E0C6EDCD-989B-F9C7-4935-F3DB8693FD82}"/>
                    </a:ext>
                  </a:extLst>
                </p:cNvPr>
                <p:cNvSpPr/>
                <p:nvPr/>
              </p:nvSpPr>
              <p:spPr>
                <a:xfrm>
                  <a:off x="7605982" y="1557458"/>
                  <a:ext cx="93462" cy="93462"/>
                </a:xfrm>
                <a:custGeom>
                  <a:avLst/>
                  <a:gdLst>
                    <a:gd name="connsiteX0" fmla="*/ 0 w 186924"/>
                    <a:gd name="connsiteY0" fmla="*/ 93462 h 186924"/>
                    <a:gd name="connsiteX1" fmla="*/ 93462 w 186924"/>
                    <a:gd name="connsiteY1" fmla="*/ 0 h 186924"/>
                    <a:gd name="connsiteX2" fmla="*/ 186924 w 186924"/>
                    <a:gd name="connsiteY2" fmla="*/ 93462 h 186924"/>
                    <a:gd name="connsiteX3" fmla="*/ 93462 w 186924"/>
                    <a:gd name="connsiteY3" fmla="*/ 186924 h 186924"/>
                    <a:gd name="connsiteX4" fmla="*/ 0 w 186924"/>
                    <a:gd name="connsiteY4" fmla="*/ 93462 h 186924"/>
                    <a:gd name="connsiteX0" fmla="*/ 0 w 186924"/>
                    <a:gd name="connsiteY0" fmla="*/ 93462 h 186924"/>
                    <a:gd name="connsiteX1" fmla="*/ 93462 w 186924"/>
                    <a:gd name="connsiteY1" fmla="*/ 0 h 186924"/>
                    <a:gd name="connsiteX2" fmla="*/ 186924 w 186924"/>
                    <a:gd name="connsiteY2" fmla="*/ 93462 h 186924"/>
                    <a:gd name="connsiteX3" fmla="*/ 93462 w 186924"/>
                    <a:gd name="connsiteY3" fmla="*/ 186924 h 186924"/>
                    <a:gd name="connsiteX4" fmla="*/ 91440 w 186924"/>
                    <a:gd name="connsiteY4" fmla="*/ 184902 h 186924"/>
                    <a:gd name="connsiteX0" fmla="*/ 0 w 186924"/>
                    <a:gd name="connsiteY0" fmla="*/ 93462 h 186924"/>
                    <a:gd name="connsiteX1" fmla="*/ 93462 w 186924"/>
                    <a:gd name="connsiteY1" fmla="*/ 0 h 186924"/>
                    <a:gd name="connsiteX2" fmla="*/ 186924 w 186924"/>
                    <a:gd name="connsiteY2" fmla="*/ 93462 h 186924"/>
                    <a:gd name="connsiteX3" fmla="*/ 93462 w 186924"/>
                    <a:gd name="connsiteY3" fmla="*/ 186924 h 186924"/>
                    <a:gd name="connsiteX0" fmla="*/ 0 w 186924"/>
                    <a:gd name="connsiteY0" fmla="*/ 93462 h 93462"/>
                    <a:gd name="connsiteX1" fmla="*/ 93462 w 186924"/>
                    <a:gd name="connsiteY1" fmla="*/ 0 h 93462"/>
                    <a:gd name="connsiteX2" fmla="*/ 186924 w 186924"/>
                    <a:gd name="connsiteY2" fmla="*/ 93462 h 93462"/>
                    <a:gd name="connsiteX0" fmla="*/ 0 w 93462"/>
                    <a:gd name="connsiteY0" fmla="*/ 0 h 93462"/>
                    <a:gd name="connsiteX1" fmla="*/ 93462 w 93462"/>
                    <a:gd name="connsiteY1" fmla="*/ 93462 h 9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462" h="93462">
                      <a:moveTo>
                        <a:pt x="0" y="0"/>
                      </a:moveTo>
                      <a:cubicBezTo>
                        <a:pt x="51618" y="0"/>
                        <a:pt x="93462" y="41844"/>
                        <a:pt x="93462" y="93462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1952AD88-B78C-9A6E-9F38-0078EB8A61A6}"/>
                </a:ext>
              </a:extLst>
            </p:cNvPr>
            <p:cNvGrpSpPr/>
            <p:nvPr/>
          </p:nvGrpSpPr>
          <p:grpSpPr>
            <a:xfrm>
              <a:off x="7009122" y="1598085"/>
              <a:ext cx="772798" cy="448458"/>
              <a:chOff x="5397500" y="2435709"/>
              <a:chExt cx="772798" cy="448458"/>
            </a:xfrm>
          </p:grpSpPr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4DCBA2F7-7D37-BF0F-75C8-B38838C3939E}"/>
                  </a:ext>
                </a:extLst>
              </p:cNvPr>
              <p:cNvSpPr/>
              <p:nvPr/>
            </p:nvSpPr>
            <p:spPr>
              <a:xfrm>
                <a:off x="5613397" y="2661590"/>
                <a:ext cx="340366" cy="222577"/>
              </a:xfrm>
              <a:custGeom>
                <a:avLst/>
                <a:gdLst>
                  <a:gd name="connsiteX0" fmla="*/ 0 w 340366"/>
                  <a:gd name="connsiteY0" fmla="*/ 0 h 222577"/>
                  <a:gd name="connsiteX1" fmla="*/ 170183 w 340366"/>
                  <a:gd name="connsiteY1" fmla="*/ 55955 h 222577"/>
                  <a:gd name="connsiteX2" fmla="*/ 340366 w 340366"/>
                  <a:gd name="connsiteY2" fmla="*/ 0 h 222577"/>
                  <a:gd name="connsiteX3" fmla="*/ 340366 w 340366"/>
                  <a:gd name="connsiteY3" fmla="*/ 118921 h 222577"/>
                  <a:gd name="connsiteX4" fmla="*/ 340365 w 340366"/>
                  <a:gd name="connsiteY4" fmla="*/ 118921 h 222577"/>
                  <a:gd name="connsiteX5" fmla="*/ 340366 w 340366"/>
                  <a:gd name="connsiteY5" fmla="*/ 118922 h 222577"/>
                  <a:gd name="connsiteX6" fmla="*/ 170183 w 340366"/>
                  <a:gd name="connsiteY6" fmla="*/ 222577 h 222577"/>
                  <a:gd name="connsiteX7" fmla="*/ 0 w 340366"/>
                  <a:gd name="connsiteY7" fmla="*/ 118922 h 222577"/>
                  <a:gd name="connsiteX8" fmla="*/ 2 w 340366"/>
                  <a:gd name="connsiteY8" fmla="*/ 118921 h 222577"/>
                  <a:gd name="connsiteX9" fmla="*/ 0 w 340366"/>
                  <a:gd name="connsiteY9" fmla="*/ 118921 h 222577"/>
                  <a:gd name="connsiteX10" fmla="*/ 0 w 340366"/>
                  <a:gd name="connsiteY10" fmla="*/ 0 h 222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0366" h="222577">
                    <a:moveTo>
                      <a:pt x="0" y="0"/>
                    </a:moveTo>
                    <a:lnTo>
                      <a:pt x="170183" y="55955"/>
                    </a:lnTo>
                    <a:lnTo>
                      <a:pt x="340366" y="0"/>
                    </a:lnTo>
                    <a:lnTo>
                      <a:pt x="340366" y="118921"/>
                    </a:lnTo>
                    <a:lnTo>
                      <a:pt x="340365" y="118921"/>
                    </a:lnTo>
                    <a:lnTo>
                      <a:pt x="340366" y="118922"/>
                    </a:lnTo>
                    <a:lnTo>
                      <a:pt x="170183" y="222577"/>
                    </a:lnTo>
                    <a:lnTo>
                      <a:pt x="0" y="118922"/>
                    </a:lnTo>
                    <a:lnTo>
                      <a:pt x="2" y="118921"/>
                    </a:lnTo>
                    <a:lnTo>
                      <a:pt x="0" y="11892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BE"/>
              </a:p>
            </p:txBody>
          </p:sp>
          <p:sp>
            <p:nvSpPr>
              <p:cNvPr id="47" name="Losange 46">
                <a:extLst>
                  <a:ext uri="{FF2B5EF4-FFF2-40B4-BE49-F238E27FC236}">
                    <a16:creationId xmlns:a16="http://schemas.microsoft.com/office/drawing/2014/main" id="{3AEC2C3D-A58D-CAA1-8D22-991100B0C290}"/>
                  </a:ext>
                </a:extLst>
              </p:cNvPr>
              <p:cNvSpPr/>
              <p:nvPr/>
            </p:nvSpPr>
            <p:spPr>
              <a:xfrm>
                <a:off x="6050281" y="2750307"/>
                <a:ext cx="45719" cy="61823"/>
              </a:xfrm>
              <a:prstGeom prst="diamond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849F4403-BD5C-4D99-68DB-CA91C58368B6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6073141" y="2620120"/>
                <a:ext cx="0" cy="130187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Losange 48">
                <a:extLst>
                  <a:ext uri="{FF2B5EF4-FFF2-40B4-BE49-F238E27FC236}">
                    <a16:creationId xmlns:a16="http://schemas.microsoft.com/office/drawing/2014/main" id="{DBB308C6-ACB3-769A-CE81-58CFB8BAA059}"/>
                  </a:ext>
                </a:extLst>
              </p:cNvPr>
              <p:cNvSpPr/>
              <p:nvPr/>
            </p:nvSpPr>
            <p:spPr>
              <a:xfrm>
                <a:off x="5398138" y="2435709"/>
                <a:ext cx="772160" cy="253882"/>
              </a:xfrm>
              <a:prstGeom prst="diamond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0" name="Losange 49">
                <a:extLst>
                  <a:ext uri="{FF2B5EF4-FFF2-40B4-BE49-F238E27FC236}">
                    <a16:creationId xmlns:a16="http://schemas.microsoft.com/office/drawing/2014/main" id="{FAA63A42-6D2F-F32E-0B1B-83ADF4860DA5}"/>
                  </a:ext>
                </a:extLst>
              </p:cNvPr>
              <p:cNvSpPr/>
              <p:nvPr/>
            </p:nvSpPr>
            <p:spPr>
              <a:xfrm>
                <a:off x="5397500" y="2462219"/>
                <a:ext cx="772160" cy="253882"/>
              </a:xfrm>
              <a:prstGeom prst="diamond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2CCDCB9B-E59A-8B64-6E00-A35E2B71DDBD}"/>
                </a:ext>
              </a:extLst>
            </p:cNvPr>
            <p:cNvGrpSpPr/>
            <p:nvPr/>
          </p:nvGrpSpPr>
          <p:grpSpPr>
            <a:xfrm>
              <a:off x="11053779" y="1585983"/>
              <a:ext cx="450478" cy="409274"/>
              <a:chOff x="6345157" y="2383042"/>
              <a:chExt cx="450478" cy="409274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8B823172-CEF6-109F-8317-A4BBCDFCA7F4}"/>
                  </a:ext>
                </a:extLst>
              </p:cNvPr>
              <p:cNvGrpSpPr/>
              <p:nvPr/>
            </p:nvGrpSpPr>
            <p:grpSpPr>
              <a:xfrm>
                <a:off x="6358045" y="2544180"/>
                <a:ext cx="424702" cy="248136"/>
                <a:chOff x="5949316" y="4331857"/>
                <a:chExt cx="424702" cy="248136"/>
              </a:xfrm>
            </p:grpSpPr>
            <p:grpSp>
              <p:nvGrpSpPr>
                <p:cNvPr id="54" name="Groupe 53">
                  <a:extLst>
                    <a:ext uri="{FF2B5EF4-FFF2-40B4-BE49-F238E27FC236}">
                      <a16:creationId xmlns:a16="http://schemas.microsoft.com/office/drawing/2014/main" id="{7D8DDF62-E2E5-F37F-A283-E5DA9CEEF89A}"/>
                    </a:ext>
                  </a:extLst>
                </p:cNvPr>
                <p:cNvGrpSpPr/>
                <p:nvPr/>
              </p:nvGrpSpPr>
              <p:grpSpPr>
                <a:xfrm>
                  <a:off x="5949316" y="4331857"/>
                  <a:ext cx="125058" cy="248136"/>
                  <a:chOff x="5949316" y="4331857"/>
                  <a:chExt cx="125058" cy="248136"/>
                </a:xfrm>
              </p:grpSpPr>
              <p:sp>
                <p:nvSpPr>
                  <p:cNvPr id="61" name="Ellipse 60">
                    <a:extLst>
                      <a:ext uri="{FF2B5EF4-FFF2-40B4-BE49-F238E27FC236}">
                        <a16:creationId xmlns:a16="http://schemas.microsoft.com/office/drawing/2014/main" id="{40010687-5F3A-DE32-02F0-87A8C0D340ED}"/>
                      </a:ext>
                    </a:extLst>
                  </p:cNvPr>
                  <p:cNvSpPr/>
                  <p:nvPr/>
                </p:nvSpPr>
                <p:spPr>
                  <a:xfrm>
                    <a:off x="5986128" y="4331857"/>
                    <a:ext cx="51434" cy="5143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62" name="Rectangle 50">
                    <a:extLst>
                      <a:ext uri="{FF2B5EF4-FFF2-40B4-BE49-F238E27FC236}">
                        <a16:creationId xmlns:a16="http://schemas.microsoft.com/office/drawing/2014/main" id="{9E7E078B-AEC7-D248-5509-DB4247A1C39F}"/>
                      </a:ext>
                    </a:extLst>
                  </p:cNvPr>
                  <p:cNvSpPr/>
                  <p:nvPr/>
                </p:nvSpPr>
                <p:spPr>
                  <a:xfrm>
                    <a:off x="5949316" y="4426698"/>
                    <a:ext cx="125058" cy="153295"/>
                  </a:xfrm>
                  <a:custGeom>
                    <a:avLst/>
                    <a:gdLst>
                      <a:gd name="connsiteX0" fmla="*/ 0 w 147027"/>
                      <a:gd name="connsiteY0" fmla="*/ 0 h 336802"/>
                      <a:gd name="connsiteX1" fmla="*/ 147027 w 147027"/>
                      <a:gd name="connsiteY1" fmla="*/ 0 h 336802"/>
                      <a:gd name="connsiteX2" fmla="*/ 147027 w 147027"/>
                      <a:gd name="connsiteY2" fmla="*/ 336802 h 336802"/>
                      <a:gd name="connsiteX3" fmla="*/ 0 w 147027"/>
                      <a:gd name="connsiteY3" fmla="*/ 336802 h 336802"/>
                      <a:gd name="connsiteX4" fmla="*/ 0 w 147027"/>
                      <a:gd name="connsiteY4" fmla="*/ 0 h 336802"/>
                      <a:gd name="connsiteX0" fmla="*/ 0 w 147027"/>
                      <a:gd name="connsiteY0" fmla="*/ 336802 h 428242"/>
                      <a:gd name="connsiteX1" fmla="*/ 0 w 147027"/>
                      <a:gd name="connsiteY1" fmla="*/ 0 h 428242"/>
                      <a:gd name="connsiteX2" fmla="*/ 147027 w 147027"/>
                      <a:gd name="connsiteY2" fmla="*/ 0 h 428242"/>
                      <a:gd name="connsiteX3" fmla="*/ 147027 w 147027"/>
                      <a:gd name="connsiteY3" fmla="*/ 336802 h 428242"/>
                      <a:gd name="connsiteX4" fmla="*/ 91440 w 147027"/>
                      <a:gd name="connsiteY4" fmla="*/ 428242 h 428242"/>
                      <a:gd name="connsiteX0" fmla="*/ 0 w 147027"/>
                      <a:gd name="connsiteY0" fmla="*/ 336802 h 336802"/>
                      <a:gd name="connsiteX1" fmla="*/ 0 w 147027"/>
                      <a:gd name="connsiteY1" fmla="*/ 0 h 336802"/>
                      <a:gd name="connsiteX2" fmla="*/ 147027 w 147027"/>
                      <a:gd name="connsiteY2" fmla="*/ 0 h 336802"/>
                      <a:gd name="connsiteX3" fmla="*/ 147027 w 147027"/>
                      <a:gd name="connsiteY3" fmla="*/ 336802 h 33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027" h="336802">
                        <a:moveTo>
                          <a:pt x="0" y="336802"/>
                        </a:moveTo>
                        <a:lnTo>
                          <a:pt x="0" y="0"/>
                        </a:lnTo>
                        <a:lnTo>
                          <a:pt x="147027" y="0"/>
                        </a:lnTo>
                        <a:lnTo>
                          <a:pt x="147027" y="336802"/>
                        </a:ln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</p:grpSp>
            <p:grpSp>
              <p:nvGrpSpPr>
                <p:cNvPr id="55" name="Groupe 54">
                  <a:extLst>
                    <a:ext uri="{FF2B5EF4-FFF2-40B4-BE49-F238E27FC236}">
                      <a16:creationId xmlns:a16="http://schemas.microsoft.com/office/drawing/2014/main" id="{9161BD5A-B0DC-EDF4-F1B2-1199023B3669}"/>
                    </a:ext>
                  </a:extLst>
                </p:cNvPr>
                <p:cNvGrpSpPr/>
                <p:nvPr/>
              </p:nvGrpSpPr>
              <p:grpSpPr>
                <a:xfrm>
                  <a:off x="6099138" y="4331857"/>
                  <a:ext cx="125058" cy="248136"/>
                  <a:chOff x="5949316" y="4331857"/>
                  <a:chExt cx="125058" cy="248136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18D04810-8F74-C49D-755F-4CEDD2FC6297}"/>
                      </a:ext>
                    </a:extLst>
                  </p:cNvPr>
                  <p:cNvSpPr/>
                  <p:nvPr/>
                </p:nvSpPr>
                <p:spPr>
                  <a:xfrm>
                    <a:off x="5986128" y="4331857"/>
                    <a:ext cx="51434" cy="5143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60" name="Rectangle 50">
                    <a:extLst>
                      <a:ext uri="{FF2B5EF4-FFF2-40B4-BE49-F238E27FC236}">
                        <a16:creationId xmlns:a16="http://schemas.microsoft.com/office/drawing/2014/main" id="{F4CFFB7C-85B5-6EE7-180E-97C33337C471}"/>
                      </a:ext>
                    </a:extLst>
                  </p:cNvPr>
                  <p:cNvSpPr/>
                  <p:nvPr/>
                </p:nvSpPr>
                <p:spPr>
                  <a:xfrm>
                    <a:off x="5949316" y="4426698"/>
                    <a:ext cx="125058" cy="153295"/>
                  </a:xfrm>
                  <a:custGeom>
                    <a:avLst/>
                    <a:gdLst>
                      <a:gd name="connsiteX0" fmla="*/ 0 w 147027"/>
                      <a:gd name="connsiteY0" fmla="*/ 0 h 336802"/>
                      <a:gd name="connsiteX1" fmla="*/ 147027 w 147027"/>
                      <a:gd name="connsiteY1" fmla="*/ 0 h 336802"/>
                      <a:gd name="connsiteX2" fmla="*/ 147027 w 147027"/>
                      <a:gd name="connsiteY2" fmla="*/ 336802 h 336802"/>
                      <a:gd name="connsiteX3" fmla="*/ 0 w 147027"/>
                      <a:gd name="connsiteY3" fmla="*/ 336802 h 336802"/>
                      <a:gd name="connsiteX4" fmla="*/ 0 w 147027"/>
                      <a:gd name="connsiteY4" fmla="*/ 0 h 336802"/>
                      <a:gd name="connsiteX0" fmla="*/ 0 w 147027"/>
                      <a:gd name="connsiteY0" fmla="*/ 336802 h 428242"/>
                      <a:gd name="connsiteX1" fmla="*/ 0 w 147027"/>
                      <a:gd name="connsiteY1" fmla="*/ 0 h 428242"/>
                      <a:gd name="connsiteX2" fmla="*/ 147027 w 147027"/>
                      <a:gd name="connsiteY2" fmla="*/ 0 h 428242"/>
                      <a:gd name="connsiteX3" fmla="*/ 147027 w 147027"/>
                      <a:gd name="connsiteY3" fmla="*/ 336802 h 428242"/>
                      <a:gd name="connsiteX4" fmla="*/ 91440 w 147027"/>
                      <a:gd name="connsiteY4" fmla="*/ 428242 h 428242"/>
                      <a:gd name="connsiteX0" fmla="*/ 0 w 147027"/>
                      <a:gd name="connsiteY0" fmla="*/ 336802 h 336802"/>
                      <a:gd name="connsiteX1" fmla="*/ 0 w 147027"/>
                      <a:gd name="connsiteY1" fmla="*/ 0 h 336802"/>
                      <a:gd name="connsiteX2" fmla="*/ 147027 w 147027"/>
                      <a:gd name="connsiteY2" fmla="*/ 0 h 336802"/>
                      <a:gd name="connsiteX3" fmla="*/ 147027 w 147027"/>
                      <a:gd name="connsiteY3" fmla="*/ 336802 h 33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027" h="336802">
                        <a:moveTo>
                          <a:pt x="0" y="336802"/>
                        </a:moveTo>
                        <a:lnTo>
                          <a:pt x="0" y="0"/>
                        </a:lnTo>
                        <a:lnTo>
                          <a:pt x="147027" y="0"/>
                        </a:lnTo>
                        <a:lnTo>
                          <a:pt x="147027" y="336802"/>
                        </a:ln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</p:grpSp>
            <p:grpSp>
              <p:nvGrpSpPr>
                <p:cNvPr id="56" name="Groupe 55">
                  <a:extLst>
                    <a:ext uri="{FF2B5EF4-FFF2-40B4-BE49-F238E27FC236}">
                      <a16:creationId xmlns:a16="http://schemas.microsoft.com/office/drawing/2014/main" id="{0BF0FED0-F984-F3E6-A7DC-D78D39F84E55}"/>
                    </a:ext>
                  </a:extLst>
                </p:cNvPr>
                <p:cNvGrpSpPr/>
                <p:nvPr/>
              </p:nvGrpSpPr>
              <p:grpSpPr>
                <a:xfrm>
                  <a:off x="6248960" y="4331857"/>
                  <a:ext cx="125058" cy="248136"/>
                  <a:chOff x="5949316" y="4331857"/>
                  <a:chExt cx="125058" cy="248136"/>
                </a:xfrm>
              </p:grpSpPr>
              <p:sp>
                <p:nvSpPr>
                  <p:cNvPr id="57" name="Ellipse 56">
                    <a:extLst>
                      <a:ext uri="{FF2B5EF4-FFF2-40B4-BE49-F238E27FC236}">
                        <a16:creationId xmlns:a16="http://schemas.microsoft.com/office/drawing/2014/main" id="{E8727403-227C-18D7-9B3B-CD7126F3CB1A}"/>
                      </a:ext>
                    </a:extLst>
                  </p:cNvPr>
                  <p:cNvSpPr/>
                  <p:nvPr/>
                </p:nvSpPr>
                <p:spPr>
                  <a:xfrm>
                    <a:off x="5986128" y="4331857"/>
                    <a:ext cx="51434" cy="5143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58" name="Rectangle 50">
                    <a:extLst>
                      <a:ext uri="{FF2B5EF4-FFF2-40B4-BE49-F238E27FC236}">
                        <a16:creationId xmlns:a16="http://schemas.microsoft.com/office/drawing/2014/main" id="{3D651869-366C-D764-A454-1A2C5D9D0DAA}"/>
                      </a:ext>
                    </a:extLst>
                  </p:cNvPr>
                  <p:cNvSpPr/>
                  <p:nvPr/>
                </p:nvSpPr>
                <p:spPr>
                  <a:xfrm>
                    <a:off x="5949316" y="4426698"/>
                    <a:ext cx="125058" cy="153295"/>
                  </a:xfrm>
                  <a:custGeom>
                    <a:avLst/>
                    <a:gdLst>
                      <a:gd name="connsiteX0" fmla="*/ 0 w 147027"/>
                      <a:gd name="connsiteY0" fmla="*/ 0 h 336802"/>
                      <a:gd name="connsiteX1" fmla="*/ 147027 w 147027"/>
                      <a:gd name="connsiteY1" fmla="*/ 0 h 336802"/>
                      <a:gd name="connsiteX2" fmla="*/ 147027 w 147027"/>
                      <a:gd name="connsiteY2" fmla="*/ 336802 h 336802"/>
                      <a:gd name="connsiteX3" fmla="*/ 0 w 147027"/>
                      <a:gd name="connsiteY3" fmla="*/ 336802 h 336802"/>
                      <a:gd name="connsiteX4" fmla="*/ 0 w 147027"/>
                      <a:gd name="connsiteY4" fmla="*/ 0 h 336802"/>
                      <a:gd name="connsiteX0" fmla="*/ 0 w 147027"/>
                      <a:gd name="connsiteY0" fmla="*/ 336802 h 428242"/>
                      <a:gd name="connsiteX1" fmla="*/ 0 w 147027"/>
                      <a:gd name="connsiteY1" fmla="*/ 0 h 428242"/>
                      <a:gd name="connsiteX2" fmla="*/ 147027 w 147027"/>
                      <a:gd name="connsiteY2" fmla="*/ 0 h 428242"/>
                      <a:gd name="connsiteX3" fmla="*/ 147027 w 147027"/>
                      <a:gd name="connsiteY3" fmla="*/ 336802 h 428242"/>
                      <a:gd name="connsiteX4" fmla="*/ 91440 w 147027"/>
                      <a:gd name="connsiteY4" fmla="*/ 428242 h 428242"/>
                      <a:gd name="connsiteX0" fmla="*/ 0 w 147027"/>
                      <a:gd name="connsiteY0" fmla="*/ 336802 h 336802"/>
                      <a:gd name="connsiteX1" fmla="*/ 0 w 147027"/>
                      <a:gd name="connsiteY1" fmla="*/ 0 h 336802"/>
                      <a:gd name="connsiteX2" fmla="*/ 147027 w 147027"/>
                      <a:gd name="connsiteY2" fmla="*/ 0 h 336802"/>
                      <a:gd name="connsiteX3" fmla="*/ 147027 w 147027"/>
                      <a:gd name="connsiteY3" fmla="*/ 336802 h 336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027" h="336802">
                        <a:moveTo>
                          <a:pt x="0" y="336802"/>
                        </a:moveTo>
                        <a:lnTo>
                          <a:pt x="0" y="0"/>
                        </a:lnTo>
                        <a:lnTo>
                          <a:pt x="147027" y="0"/>
                        </a:lnTo>
                        <a:lnTo>
                          <a:pt x="147027" y="336802"/>
                        </a:ln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</p:grpSp>
          </p:grpSp>
          <p:sp>
            <p:nvSpPr>
              <p:cNvPr id="53" name="Ellipse 128">
                <a:extLst>
                  <a:ext uri="{FF2B5EF4-FFF2-40B4-BE49-F238E27FC236}">
                    <a16:creationId xmlns:a16="http://schemas.microsoft.com/office/drawing/2014/main" id="{4E49E9C0-7302-BD2F-3A11-1A84704F4E6B}"/>
                  </a:ext>
                </a:extLst>
              </p:cNvPr>
              <p:cNvSpPr/>
              <p:nvPr/>
            </p:nvSpPr>
            <p:spPr>
              <a:xfrm>
                <a:off x="6345157" y="2383042"/>
                <a:ext cx="450478" cy="225239"/>
              </a:xfrm>
              <a:custGeom>
                <a:avLst/>
                <a:gdLst>
                  <a:gd name="connsiteX0" fmla="*/ 0 w 450477"/>
                  <a:gd name="connsiteY0" fmla="*/ 225239 h 450477"/>
                  <a:gd name="connsiteX1" fmla="*/ 225239 w 450477"/>
                  <a:gd name="connsiteY1" fmla="*/ 0 h 450477"/>
                  <a:gd name="connsiteX2" fmla="*/ 450478 w 450477"/>
                  <a:gd name="connsiteY2" fmla="*/ 225239 h 450477"/>
                  <a:gd name="connsiteX3" fmla="*/ 225239 w 450477"/>
                  <a:gd name="connsiteY3" fmla="*/ 450478 h 450477"/>
                  <a:gd name="connsiteX4" fmla="*/ 0 w 450477"/>
                  <a:gd name="connsiteY4" fmla="*/ 225239 h 450477"/>
                  <a:gd name="connsiteX0" fmla="*/ 225239 w 450478"/>
                  <a:gd name="connsiteY0" fmla="*/ 450478 h 541918"/>
                  <a:gd name="connsiteX1" fmla="*/ 0 w 450478"/>
                  <a:gd name="connsiteY1" fmla="*/ 225239 h 541918"/>
                  <a:gd name="connsiteX2" fmla="*/ 225239 w 450478"/>
                  <a:gd name="connsiteY2" fmla="*/ 0 h 541918"/>
                  <a:gd name="connsiteX3" fmla="*/ 450478 w 450478"/>
                  <a:gd name="connsiteY3" fmla="*/ 225239 h 541918"/>
                  <a:gd name="connsiteX4" fmla="*/ 316679 w 450478"/>
                  <a:gd name="connsiteY4" fmla="*/ 541918 h 541918"/>
                  <a:gd name="connsiteX0" fmla="*/ 225239 w 450478"/>
                  <a:gd name="connsiteY0" fmla="*/ 450478 h 450478"/>
                  <a:gd name="connsiteX1" fmla="*/ 0 w 450478"/>
                  <a:gd name="connsiteY1" fmla="*/ 225239 h 450478"/>
                  <a:gd name="connsiteX2" fmla="*/ 225239 w 450478"/>
                  <a:gd name="connsiteY2" fmla="*/ 0 h 450478"/>
                  <a:gd name="connsiteX3" fmla="*/ 450478 w 450478"/>
                  <a:gd name="connsiteY3" fmla="*/ 225239 h 450478"/>
                  <a:gd name="connsiteX0" fmla="*/ 0 w 450478"/>
                  <a:gd name="connsiteY0" fmla="*/ 225239 h 225239"/>
                  <a:gd name="connsiteX1" fmla="*/ 225239 w 450478"/>
                  <a:gd name="connsiteY1" fmla="*/ 0 h 225239"/>
                  <a:gd name="connsiteX2" fmla="*/ 450478 w 450478"/>
                  <a:gd name="connsiteY2" fmla="*/ 225239 h 22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478" h="225239">
                    <a:moveTo>
                      <a:pt x="0" y="225239"/>
                    </a:moveTo>
                    <a:cubicBezTo>
                      <a:pt x="0" y="100843"/>
                      <a:pt x="100843" y="0"/>
                      <a:pt x="225239" y="0"/>
                    </a:cubicBezTo>
                    <a:cubicBezTo>
                      <a:pt x="349635" y="0"/>
                      <a:pt x="450478" y="100843"/>
                      <a:pt x="450478" y="225239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01E4634-4342-BF7D-1C4D-6AA61F574397}"/>
              </a:ext>
            </a:extLst>
          </p:cNvPr>
          <p:cNvCxnSpPr>
            <a:cxnSpLocks/>
          </p:cNvCxnSpPr>
          <p:nvPr/>
        </p:nvCxnSpPr>
        <p:spPr>
          <a:xfrm flipH="1">
            <a:off x="386954" y="4058082"/>
            <a:ext cx="27900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FF890989-8941-38B9-A9CA-5EF9A5962540}"/>
              </a:ext>
            </a:extLst>
          </p:cNvPr>
          <p:cNvCxnSpPr>
            <a:cxnSpLocks/>
          </p:cNvCxnSpPr>
          <p:nvPr/>
        </p:nvCxnSpPr>
        <p:spPr>
          <a:xfrm flipH="1">
            <a:off x="3176985" y="3714159"/>
            <a:ext cx="27900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A2FF7C8E-F291-E560-94E3-5C6F87B4BFA9}"/>
              </a:ext>
            </a:extLst>
          </p:cNvPr>
          <p:cNvCxnSpPr>
            <a:cxnSpLocks/>
          </p:cNvCxnSpPr>
          <p:nvPr/>
        </p:nvCxnSpPr>
        <p:spPr>
          <a:xfrm>
            <a:off x="4759037" y="3714160"/>
            <a:ext cx="0" cy="179367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8C613168-CD73-BB49-4254-A96081EDBBCF}"/>
              </a:ext>
            </a:extLst>
          </p:cNvPr>
          <p:cNvCxnSpPr>
            <a:cxnSpLocks/>
          </p:cNvCxnSpPr>
          <p:nvPr/>
        </p:nvCxnSpPr>
        <p:spPr>
          <a:xfrm flipH="1">
            <a:off x="5967014" y="4438607"/>
            <a:ext cx="27900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1732FB2F-554D-F918-A067-A932FB35EE2D}"/>
              </a:ext>
            </a:extLst>
          </p:cNvPr>
          <p:cNvCxnSpPr>
            <a:cxnSpLocks/>
          </p:cNvCxnSpPr>
          <p:nvPr/>
        </p:nvCxnSpPr>
        <p:spPr>
          <a:xfrm>
            <a:off x="7651751" y="4438607"/>
            <a:ext cx="0" cy="106922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E757E9A7-A404-F8EF-9128-8D8D6757A804}"/>
              </a:ext>
            </a:extLst>
          </p:cNvPr>
          <p:cNvGrpSpPr/>
          <p:nvPr/>
        </p:nvGrpSpPr>
        <p:grpSpPr>
          <a:xfrm>
            <a:off x="6228217" y="3562035"/>
            <a:ext cx="318527" cy="262975"/>
            <a:chOff x="5949316" y="4331857"/>
            <a:chExt cx="424702" cy="350633"/>
          </a:xfrm>
        </p:grpSpPr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3F3AFA04-6458-1890-6CC3-6BB29C8488F6}"/>
                </a:ext>
              </a:extLst>
            </p:cNvPr>
            <p:cNvGrpSpPr/>
            <p:nvPr/>
          </p:nvGrpSpPr>
          <p:grpSpPr>
            <a:xfrm>
              <a:off x="5949316" y="4331857"/>
              <a:ext cx="125058" cy="350633"/>
              <a:chOff x="5949316" y="4331857"/>
              <a:chExt cx="125058" cy="350633"/>
            </a:xfrm>
          </p:grpSpPr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55D8BEE2-FA07-6DD8-9C7E-C2384927CE87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id="{B13D4C60-6E38-BAEC-F9EA-F94D15153054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163A0C4F-685D-16D7-C1FC-E223D2EACDF4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E02A0D33-4BD9-7B0B-3DDE-43BD2E4C1457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98" name="Rectangle 50">
                <a:extLst>
                  <a:ext uri="{FF2B5EF4-FFF2-40B4-BE49-F238E27FC236}">
                    <a16:creationId xmlns:a16="http://schemas.microsoft.com/office/drawing/2014/main" id="{6A306565-7AC6-8358-F9CC-B3EFC3F61098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294A70BC-9442-9D40-7DC2-672B92F43CC1}"/>
                </a:ext>
              </a:extLst>
            </p:cNvPr>
            <p:cNvGrpSpPr/>
            <p:nvPr/>
          </p:nvGrpSpPr>
          <p:grpSpPr>
            <a:xfrm>
              <a:off x="6099138" y="4331857"/>
              <a:ext cx="125058" cy="350633"/>
              <a:chOff x="5949316" y="4331857"/>
              <a:chExt cx="125058" cy="350633"/>
            </a:xfrm>
          </p:grpSpPr>
          <p:grpSp>
            <p:nvGrpSpPr>
              <p:cNvPr id="91" name="Groupe 90">
                <a:extLst>
                  <a:ext uri="{FF2B5EF4-FFF2-40B4-BE49-F238E27FC236}">
                    <a16:creationId xmlns:a16="http://schemas.microsoft.com/office/drawing/2014/main" id="{C70AF646-2647-7629-0C67-FF24AA7C5DBE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7CB238C9-FB80-0FFD-7295-8E16540B5E87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94">
                  <a:extLst>
                    <a:ext uri="{FF2B5EF4-FFF2-40B4-BE49-F238E27FC236}">
                      <a16:creationId xmlns:a16="http://schemas.microsoft.com/office/drawing/2014/main" id="{D150FAD5-7016-76B4-87AF-26928D508E3E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4E9F8250-E6C1-F527-BFF4-D948447031B9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93" name="Rectangle 50">
                <a:extLst>
                  <a:ext uri="{FF2B5EF4-FFF2-40B4-BE49-F238E27FC236}">
                    <a16:creationId xmlns:a16="http://schemas.microsoft.com/office/drawing/2014/main" id="{AC0EA6D4-4A2F-E551-BC4F-779C57AEFAE8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666F2523-3E92-4F3B-4AF7-E6200DFB950E}"/>
                </a:ext>
              </a:extLst>
            </p:cNvPr>
            <p:cNvGrpSpPr/>
            <p:nvPr/>
          </p:nvGrpSpPr>
          <p:grpSpPr>
            <a:xfrm>
              <a:off x="6248960" y="4331857"/>
              <a:ext cx="125058" cy="350633"/>
              <a:chOff x="5949316" y="4331857"/>
              <a:chExt cx="125058" cy="350633"/>
            </a:xfrm>
          </p:grpSpPr>
          <p:grpSp>
            <p:nvGrpSpPr>
              <p:cNvPr id="86" name="Groupe 85">
                <a:extLst>
                  <a:ext uri="{FF2B5EF4-FFF2-40B4-BE49-F238E27FC236}">
                    <a16:creationId xmlns:a16="http://schemas.microsoft.com/office/drawing/2014/main" id="{7F994F3E-B61E-4138-808D-108A45466AD5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89" name="Connecteur droit 88">
                  <a:extLst>
                    <a:ext uri="{FF2B5EF4-FFF2-40B4-BE49-F238E27FC236}">
                      <a16:creationId xmlns:a16="http://schemas.microsoft.com/office/drawing/2014/main" id="{8C1AC1C8-FBC1-7F23-0933-3C445DBFEA80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>
                  <a:extLst>
                    <a:ext uri="{FF2B5EF4-FFF2-40B4-BE49-F238E27FC236}">
                      <a16:creationId xmlns:a16="http://schemas.microsoft.com/office/drawing/2014/main" id="{89B06F4B-0142-EC49-CE3B-C6BA6E728C5A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B8D6D0DB-7440-B87C-34C3-DC985B349F97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88" name="Rectangle 50">
                <a:extLst>
                  <a:ext uri="{FF2B5EF4-FFF2-40B4-BE49-F238E27FC236}">
                    <a16:creationId xmlns:a16="http://schemas.microsoft.com/office/drawing/2014/main" id="{B9DB9F3D-489C-2D68-1443-6C34C3AB659B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sp>
        <p:nvSpPr>
          <p:cNvPr id="101" name="ZoneTexte 100">
            <a:extLst>
              <a:ext uri="{FF2B5EF4-FFF2-40B4-BE49-F238E27FC236}">
                <a16:creationId xmlns:a16="http://schemas.microsoft.com/office/drawing/2014/main" id="{1D9F4309-5939-AF36-F4D8-C027A7F69AC6}"/>
              </a:ext>
            </a:extLst>
          </p:cNvPr>
          <p:cNvSpPr txBox="1"/>
          <p:nvPr/>
        </p:nvSpPr>
        <p:spPr>
          <a:xfrm>
            <a:off x="6135700" y="3776470"/>
            <a:ext cx="17475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+4000</a:t>
            </a:r>
            <a:r>
              <a:rPr lang="fr-BE" sz="1050">
                <a:solidFill>
                  <a:schemeClr val="bg1"/>
                </a:solidFill>
              </a:rPr>
              <a:t> </a:t>
            </a:r>
          </a:p>
          <a:p>
            <a:r>
              <a:rPr lang="fr-BE" sz="90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60FEB006-5EA5-ED4B-AB7E-3278234DD270}"/>
              </a:ext>
            </a:extLst>
          </p:cNvPr>
          <p:cNvSpPr txBox="1"/>
          <p:nvPr/>
        </p:nvSpPr>
        <p:spPr>
          <a:xfrm>
            <a:off x="6135700" y="4851203"/>
            <a:ext cx="17475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110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fr-BE" sz="900">
                <a:solidFill>
                  <a:schemeClr val="bg1"/>
                </a:solidFill>
              </a:rPr>
              <a:t>Events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CE1472D6-BFC9-8100-DE10-5B97C91D0570}"/>
              </a:ext>
            </a:extLst>
          </p:cNvPr>
          <p:cNvSpPr txBox="1"/>
          <p:nvPr/>
        </p:nvSpPr>
        <p:spPr>
          <a:xfrm>
            <a:off x="7651750" y="4851203"/>
            <a:ext cx="17475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10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fr-BE" sz="900">
                <a:solidFill>
                  <a:schemeClr val="bg1"/>
                </a:solidFill>
              </a:rPr>
              <a:t>Countries</a:t>
            </a:r>
          </a:p>
        </p:txBody>
      </p:sp>
      <p:pic>
        <p:nvPicPr>
          <p:cNvPr id="144" name="Graphique 143" descr="Europe avec un remplissage uni">
            <a:extLst>
              <a:ext uri="{FF2B5EF4-FFF2-40B4-BE49-F238E27FC236}">
                <a16:creationId xmlns:a16="http://schemas.microsoft.com/office/drawing/2014/main" id="{DF454EF0-5A64-3B1B-19C2-B9384A5359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63848" y="4500882"/>
            <a:ext cx="480619" cy="480619"/>
          </a:xfrm>
          <a:prstGeom prst="rect">
            <a:avLst/>
          </a:prstGeom>
        </p:spPr>
      </p:pic>
      <p:pic>
        <p:nvPicPr>
          <p:cNvPr id="146" name="Graphique 145" descr="Calendrier à feuilles contour">
            <a:extLst>
              <a:ext uri="{FF2B5EF4-FFF2-40B4-BE49-F238E27FC236}">
                <a16:creationId xmlns:a16="http://schemas.microsoft.com/office/drawing/2014/main" id="{DAB9D4F5-54B8-6C5A-384B-392FC21C4A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8927" y="4500882"/>
            <a:ext cx="459000" cy="459000"/>
          </a:xfrm>
          <a:prstGeom prst="rect">
            <a:avLst/>
          </a:prstGeom>
        </p:spPr>
      </p:pic>
      <p:sp>
        <p:nvSpPr>
          <p:cNvPr id="149" name="ZoneTexte 148">
            <a:extLst>
              <a:ext uri="{FF2B5EF4-FFF2-40B4-BE49-F238E27FC236}">
                <a16:creationId xmlns:a16="http://schemas.microsoft.com/office/drawing/2014/main" id="{24D002BF-0D41-E676-2D87-E3EFB586859A}"/>
              </a:ext>
            </a:extLst>
          </p:cNvPr>
          <p:cNvSpPr txBox="1"/>
          <p:nvPr/>
        </p:nvSpPr>
        <p:spPr>
          <a:xfrm>
            <a:off x="3187709" y="4059906"/>
            <a:ext cx="1747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100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fr-BE" sz="900">
                <a:solidFill>
                  <a:schemeClr val="bg1"/>
                </a:solidFill>
              </a:rPr>
              <a:t>Project </a:t>
            </a:r>
            <a:r>
              <a:rPr lang="fr-BE" sz="900" err="1">
                <a:solidFill>
                  <a:schemeClr val="bg1"/>
                </a:solidFill>
              </a:rPr>
              <a:t>based</a:t>
            </a:r>
            <a:r>
              <a:rPr lang="fr-BE" sz="900">
                <a:solidFill>
                  <a:schemeClr val="bg1"/>
                </a:solidFill>
              </a:rPr>
              <a:t> </a:t>
            </a:r>
          </a:p>
          <a:p>
            <a:r>
              <a:rPr lang="fr-BE" sz="900">
                <a:solidFill>
                  <a:schemeClr val="bg1"/>
                </a:solidFill>
              </a:rPr>
              <a:t>training</a:t>
            </a:r>
          </a:p>
        </p:txBody>
      </p:sp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C2C34BDA-8E3B-0C79-0DF5-C5EB234188FA}"/>
              </a:ext>
            </a:extLst>
          </p:cNvPr>
          <p:cNvGrpSpPr/>
          <p:nvPr/>
        </p:nvGrpSpPr>
        <p:grpSpPr>
          <a:xfrm>
            <a:off x="3259318" y="3839374"/>
            <a:ext cx="318527" cy="280190"/>
            <a:chOff x="4345758" y="3583426"/>
            <a:chExt cx="424702" cy="373587"/>
          </a:xfrm>
        </p:grpSpPr>
        <p:grpSp>
          <p:nvGrpSpPr>
            <p:cNvPr id="152" name="Groupe 151">
              <a:extLst>
                <a:ext uri="{FF2B5EF4-FFF2-40B4-BE49-F238E27FC236}">
                  <a16:creationId xmlns:a16="http://schemas.microsoft.com/office/drawing/2014/main" id="{9E5F45A4-42DF-24C2-9A84-5B01A858EEF6}"/>
                </a:ext>
              </a:extLst>
            </p:cNvPr>
            <p:cNvGrpSpPr/>
            <p:nvPr/>
          </p:nvGrpSpPr>
          <p:grpSpPr>
            <a:xfrm>
              <a:off x="4345758" y="3606380"/>
              <a:ext cx="125058" cy="350633"/>
              <a:chOff x="5949316" y="4331857"/>
              <a:chExt cx="125058" cy="350633"/>
            </a:xfrm>
          </p:grpSpPr>
          <p:grpSp>
            <p:nvGrpSpPr>
              <p:cNvPr id="165" name="Groupe 164">
                <a:extLst>
                  <a:ext uri="{FF2B5EF4-FFF2-40B4-BE49-F238E27FC236}">
                    <a16:creationId xmlns:a16="http://schemas.microsoft.com/office/drawing/2014/main" id="{1E37A337-CBAB-7BAA-7E0C-207C3FB0E06C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F3B089AC-0517-D5C0-0DFD-6F79C70C811A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necteur droit 168">
                  <a:extLst>
                    <a:ext uri="{FF2B5EF4-FFF2-40B4-BE49-F238E27FC236}">
                      <a16:creationId xmlns:a16="http://schemas.microsoft.com/office/drawing/2014/main" id="{8207D774-6687-D2CF-6804-776056DD14AB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DE791E1C-2BDE-335D-3407-1716B41B2226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67" name="Rectangle 50">
                <a:extLst>
                  <a:ext uri="{FF2B5EF4-FFF2-40B4-BE49-F238E27FC236}">
                    <a16:creationId xmlns:a16="http://schemas.microsoft.com/office/drawing/2014/main" id="{E66A6F56-2D09-4615-4D60-E76A36774743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153" name="Groupe 152">
              <a:extLst>
                <a:ext uri="{FF2B5EF4-FFF2-40B4-BE49-F238E27FC236}">
                  <a16:creationId xmlns:a16="http://schemas.microsoft.com/office/drawing/2014/main" id="{43B3964C-EA18-A9D4-5689-2C661A9315A4}"/>
                </a:ext>
              </a:extLst>
            </p:cNvPr>
            <p:cNvGrpSpPr/>
            <p:nvPr/>
          </p:nvGrpSpPr>
          <p:grpSpPr>
            <a:xfrm>
              <a:off x="4495580" y="3606380"/>
              <a:ext cx="125058" cy="350633"/>
              <a:chOff x="5949316" y="4331857"/>
              <a:chExt cx="125058" cy="350633"/>
            </a:xfrm>
          </p:grpSpPr>
          <p:grpSp>
            <p:nvGrpSpPr>
              <p:cNvPr id="160" name="Groupe 159">
                <a:extLst>
                  <a:ext uri="{FF2B5EF4-FFF2-40B4-BE49-F238E27FC236}">
                    <a16:creationId xmlns:a16="http://schemas.microsoft.com/office/drawing/2014/main" id="{FAD03227-9D6E-B540-F404-FE1E9B1088DB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81142041-520E-9858-C575-D2733145509B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8F03D46E-78C0-F07C-809C-1E08A3B9B864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id="{FF7D78ED-19CF-D878-5BB2-357143F8D8FA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62" name="Rectangle 50">
                <a:extLst>
                  <a:ext uri="{FF2B5EF4-FFF2-40B4-BE49-F238E27FC236}">
                    <a16:creationId xmlns:a16="http://schemas.microsoft.com/office/drawing/2014/main" id="{AC556AD1-4A0A-0DB3-14FE-3D7BC96592C0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F5980ECF-9D2F-4AC7-111F-7CB4DF0AEAA0}"/>
                </a:ext>
              </a:extLst>
            </p:cNvPr>
            <p:cNvGrpSpPr/>
            <p:nvPr/>
          </p:nvGrpSpPr>
          <p:grpSpPr>
            <a:xfrm>
              <a:off x="4645402" y="3606380"/>
              <a:ext cx="125058" cy="350633"/>
              <a:chOff x="5949316" y="4331857"/>
              <a:chExt cx="125058" cy="350633"/>
            </a:xfrm>
          </p:grpSpPr>
          <p:grpSp>
            <p:nvGrpSpPr>
              <p:cNvPr id="155" name="Groupe 154">
                <a:extLst>
                  <a:ext uri="{FF2B5EF4-FFF2-40B4-BE49-F238E27FC236}">
                    <a16:creationId xmlns:a16="http://schemas.microsoft.com/office/drawing/2014/main" id="{A66A9E63-2ED4-6C4B-4444-0F6831E14D22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AAC74A4B-8F18-DE5C-F9B4-054831536917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necteur droit 158">
                  <a:extLst>
                    <a:ext uri="{FF2B5EF4-FFF2-40B4-BE49-F238E27FC236}">
                      <a16:creationId xmlns:a16="http://schemas.microsoft.com/office/drawing/2014/main" id="{03D55CF3-B14A-11AD-225F-2A87A77D83A3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6" name="Ellipse 155">
                <a:extLst>
                  <a:ext uri="{FF2B5EF4-FFF2-40B4-BE49-F238E27FC236}">
                    <a16:creationId xmlns:a16="http://schemas.microsoft.com/office/drawing/2014/main" id="{A9C2FA1F-94B9-1109-E68E-23693231B4C0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57" name="Rectangle 50">
                <a:extLst>
                  <a:ext uri="{FF2B5EF4-FFF2-40B4-BE49-F238E27FC236}">
                    <a16:creationId xmlns:a16="http://schemas.microsoft.com/office/drawing/2014/main" id="{BFA11B04-A4CD-3A63-F92A-A93D64A611C3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170" name="Losange 169">
              <a:extLst>
                <a:ext uri="{FF2B5EF4-FFF2-40B4-BE49-F238E27FC236}">
                  <a16:creationId xmlns:a16="http://schemas.microsoft.com/office/drawing/2014/main" id="{A89E1855-D7F8-F59C-6CA7-561801E162ED}"/>
                </a:ext>
              </a:extLst>
            </p:cNvPr>
            <p:cNvSpPr/>
            <p:nvPr/>
          </p:nvSpPr>
          <p:spPr>
            <a:xfrm>
              <a:off x="4347420" y="3583426"/>
              <a:ext cx="124255" cy="45719"/>
            </a:xfrm>
            <a:prstGeom prst="diamond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73" name="Connecteur droit 172">
              <a:extLst>
                <a:ext uri="{FF2B5EF4-FFF2-40B4-BE49-F238E27FC236}">
                  <a16:creationId xmlns:a16="http://schemas.microsoft.com/office/drawing/2014/main" id="{EE5AD52A-F012-0B6F-821E-B0C839469AEA}"/>
                </a:ext>
              </a:extLst>
            </p:cNvPr>
            <p:cNvCxnSpPr>
              <a:cxnSpLocks/>
            </p:cNvCxnSpPr>
            <p:nvPr/>
          </p:nvCxnSpPr>
          <p:spPr>
            <a:xfrm>
              <a:off x="4452102" y="3612536"/>
              <a:ext cx="0" cy="62209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Losange 173">
              <a:extLst>
                <a:ext uri="{FF2B5EF4-FFF2-40B4-BE49-F238E27FC236}">
                  <a16:creationId xmlns:a16="http://schemas.microsoft.com/office/drawing/2014/main" id="{378C952F-5BFC-A718-3542-7909459BBA85}"/>
                </a:ext>
              </a:extLst>
            </p:cNvPr>
            <p:cNvSpPr/>
            <p:nvPr/>
          </p:nvSpPr>
          <p:spPr>
            <a:xfrm>
              <a:off x="4496149" y="3583426"/>
              <a:ext cx="124255" cy="45719"/>
            </a:xfrm>
            <a:prstGeom prst="diamond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75" name="Connecteur droit 174">
              <a:extLst>
                <a:ext uri="{FF2B5EF4-FFF2-40B4-BE49-F238E27FC236}">
                  <a16:creationId xmlns:a16="http://schemas.microsoft.com/office/drawing/2014/main" id="{08CED334-BA6F-6883-D1B2-EA4E5A4A2A13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31" y="3612536"/>
              <a:ext cx="0" cy="62209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Losange 175">
              <a:extLst>
                <a:ext uri="{FF2B5EF4-FFF2-40B4-BE49-F238E27FC236}">
                  <a16:creationId xmlns:a16="http://schemas.microsoft.com/office/drawing/2014/main" id="{556FF150-BADD-4078-BCC6-1ACCC94BD36E}"/>
                </a:ext>
              </a:extLst>
            </p:cNvPr>
            <p:cNvSpPr/>
            <p:nvPr/>
          </p:nvSpPr>
          <p:spPr>
            <a:xfrm>
              <a:off x="4644878" y="3583426"/>
              <a:ext cx="124255" cy="45719"/>
            </a:xfrm>
            <a:prstGeom prst="diamond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77" name="Connecteur droit 176">
              <a:extLst>
                <a:ext uri="{FF2B5EF4-FFF2-40B4-BE49-F238E27FC236}">
                  <a16:creationId xmlns:a16="http://schemas.microsoft.com/office/drawing/2014/main" id="{98BF42D2-C6D4-6289-1639-9840F3FEAD3F}"/>
                </a:ext>
              </a:extLst>
            </p:cNvPr>
            <p:cNvCxnSpPr>
              <a:cxnSpLocks/>
            </p:cNvCxnSpPr>
            <p:nvPr/>
          </p:nvCxnSpPr>
          <p:spPr>
            <a:xfrm>
              <a:off x="4749560" y="3612536"/>
              <a:ext cx="0" cy="62209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ZoneTexte 178">
            <a:extLst>
              <a:ext uri="{FF2B5EF4-FFF2-40B4-BE49-F238E27FC236}">
                <a16:creationId xmlns:a16="http://schemas.microsoft.com/office/drawing/2014/main" id="{5AAFAD93-0492-E7A9-5BAA-48A34407C735}"/>
              </a:ext>
            </a:extLst>
          </p:cNvPr>
          <p:cNvSpPr txBox="1"/>
          <p:nvPr/>
        </p:nvSpPr>
        <p:spPr>
          <a:xfrm>
            <a:off x="4768831" y="4059907"/>
            <a:ext cx="174756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10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fr-BE" sz="900">
                <a:solidFill>
                  <a:schemeClr val="bg1"/>
                </a:solidFill>
              </a:rPr>
              <a:t>Courses + </a:t>
            </a:r>
          </a:p>
          <a:p>
            <a:r>
              <a:rPr lang="fr-BE" sz="900" err="1">
                <a:solidFill>
                  <a:schemeClr val="bg1"/>
                </a:solidFill>
              </a:rPr>
              <a:t>Postgraduate</a:t>
            </a:r>
            <a:endParaRPr lang="fr-BE" sz="900">
              <a:solidFill>
                <a:schemeClr val="bg1"/>
              </a:solidFill>
            </a:endParaRPr>
          </a:p>
          <a:p>
            <a:r>
              <a:rPr lang="fr-BE" sz="900">
                <a:solidFill>
                  <a:schemeClr val="bg1"/>
                </a:solidFill>
              </a:rPr>
              <a:t>program</a:t>
            </a:r>
          </a:p>
        </p:txBody>
      </p:sp>
      <p:sp>
        <p:nvSpPr>
          <p:cNvPr id="183" name="ZoneTexte 182">
            <a:extLst>
              <a:ext uri="{FF2B5EF4-FFF2-40B4-BE49-F238E27FC236}">
                <a16:creationId xmlns:a16="http://schemas.microsoft.com/office/drawing/2014/main" id="{F4D502C1-33CC-9BB2-F87B-BDBD5E0EBA23}"/>
              </a:ext>
            </a:extLst>
          </p:cNvPr>
          <p:cNvSpPr txBox="1"/>
          <p:nvPr/>
        </p:nvSpPr>
        <p:spPr>
          <a:xfrm>
            <a:off x="3187709" y="3095053"/>
            <a:ext cx="1747565" cy="5770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2000+</a:t>
            </a:r>
            <a:endParaRPr lang="fr-BE" sz="1050" dirty="0">
              <a:solidFill>
                <a:schemeClr val="bg1"/>
              </a:solidFill>
            </a:endParaRPr>
          </a:p>
          <a:p>
            <a:r>
              <a:rPr lang="fr-BE" sz="900" dirty="0">
                <a:solidFill>
                  <a:schemeClr val="bg1"/>
                </a:solidFill>
              </a:rPr>
              <a:t>People </a:t>
            </a:r>
            <a:r>
              <a:rPr lang="fr-BE" sz="900" dirty="0" err="1">
                <a:solidFill>
                  <a:schemeClr val="bg1"/>
                </a:solidFill>
              </a:rPr>
              <a:t>trained</a:t>
            </a:r>
            <a:endParaRPr lang="fr-BE" sz="900" dirty="0">
              <a:solidFill>
                <a:schemeClr val="bg1"/>
              </a:solidFill>
            </a:endParaRPr>
          </a:p>
        </p:txBody>
      </p:sp>
      <p:grpSp>
        <p:nvGrpSpPr>
          <p:cNvPr id="184" name="Groupe 183">
            <a:extLst>
              <a:ext uri="{FF2B5EF4-FFF2-40B4-BE49-F238E27FC236}">
                <a16:creationId xmlns:a16="http://schemas.microsoft.com/office/drawing/2014/main" id="{83FF33DC-771D-90A8-1F52-B450B24C99B0}"/>
              </a:ext>
            </a:extLst>
          </p:cNvPr>
          <p:cNvGrpSpPr/>
          <p:nvPr/>
        </p:nvGrpSpPr>
        <p:grpSpPr>
          <a:xfrm>
            <a:off x="3259318" y="2874521"/>
            <a:ext cx="318527" cy="280190"/>
            <a:chOff x="4345758" y="3583426"/>
            <a:chExt cx="424702" cy="373587"/>
          </a:xfrm>
        </p:grpSpPr>
        <p:grpSp>
          <p:nvGrpSpPr>
            <p:cNvPr id="185" name="Groupe 184">
              <a:extLst>
                <a:ext uri="{FF2B5EF4-FFF2-40B4-BE49-F238E27FC236}">
                  <a16:creationId xmlns:a16="http://schemas.microsoft.com/office/drawing/2014/main" id="{172C792B-8778-752B-37CE-331C28444D95}"/>
                </a:ext>
              </a:extLst>
            </p:cNvPr>
            <p:cNvGrpSpPr/>
            <p:nvPr/>
          </p:nvGrpSpPr>
          <p:grpSpPr>
            <a:xfrm>
              <a:off x="4345758" y="3606380"/>
              <a:ext cx="125058" cy="350633"/>
              <a:chOff x="5949316" y="4331857"/>
              <a:chExt cx="125058" cy="350633"/>
            </a:xfrm>
          </p:grpSpPr>
          <p:grpSp>
            <p:nvGrpSpPr>
              <p:cNvPr id="204" name="Groupe 203">
                <a:extLst>
                  <a:ext uri="{FF2B5EF4-FFF2-40B4-BE49-F238E27FC236}">
                    <a16:creationId xmlns:a16="http://schemas.microsoft.com/office/drawing/2014/main" id="{428FBE0A-FA73-B6A4-3024-DBB995F1FB1A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207" name="Connecteur droit 206">
                  <a:extLst>
                    <a:ext uri="{FF2B5EF4-FFF2-40B4-BE49-F238E27FC236}">
                      <a16:creationId xmlns:a16="http://schemas.microsoft.com/office/drawing/2014/main" id="{F461C39A-9DC9-86E7-6616-6A988D829A57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Connecteur droit 207">
                  <a:extLst>
                    <a:ext uri="{FF2B5EF4-FFF2-40B4-BE49-F238E27FC236}">
                      <a16:creationId xmlns:a16="http://schemas.microsoft.com/office/drawing/2014/main" id="{EA4E423A-D8FD-2AD9-CB8C-C51E5B670370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" name="Ellipse 204">
                <a:extLst>
                  <a:ext uri="{FF2B5EF4-FFF2-40B4-BE49-F238E27FC236}">
                    <a16:creationId xmlns:a16="http://schemas.microsoft.com/office/drawing/2014/main" id="{C1DB5510-C709-1D11-EE6B-105260103E9C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06" name="Rectangle 50">
                <a:extLst>
                  <a:ext uri="{FF2B5EF4-FFF2-40B4-BE49-F238E27FC236}">
                    <a16:creationId xmlns:a16="http://schemas.microsoft.com/office/drawing/2014/main" id="{4E298ADD-BA62-E89A-4B0C-A8E7A15CB85F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186" name="Groupe 185">
              <a:extLst>
                <a:ext uri="{FF2B5EF4-FFF2-40B4-BE49-F238E27FC236}">
                  <a16:creationId xmlns:a16="http://schemas.microsoft.com/office/drawing/2014/main" id="{8AF200B5-62AF-00F4-54AA-0FC215D4E570}"/>
                </a:ext>
              </a:extLst>
            </p:cNvPr>
            <p:cNvGrpSpPr/>
            <p:nvPr/>
          </p:nvGrpSpPr>
          <p:grpSpPr>
            <a:xfrm>
              <a:off x="4495580" y="3606380"/>
              <a:ext cx="125058" cy="350633"/>
              <a:chOff x="5949316" y="4331857"/>
              <a:chExt cx="125058" cy="350633"/>
            </a:xfrm>
          </p:grpSpPr>
          <p:grpSp>
            <p:nvGrpSpPr>
              <p:cNvPr id="199" name="Groupe 198">
                <a:extLst>
                  <a:ext uri="{FF2B5EF4-FFF2-40B4-BE49-F238E27FC236}">
                    <a16:creationId xmlns:a16="http://schemas.microsoft.com/office/drawing/2014/main" id="{F0766195-C55E-78D6-13A9-78A167C4B1CA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202" name="Connecteur droit 201">
                  <a:extLst>
                    <a:ext uri="{FF2B5EF4-FFF2-40B4-BE49-F238E27FC236}">
                      <a16:creationId xmlns:a16="http://schemas.microsoft.com/office/drawing/2014/main" id="{DA4EF3C7-B4D7-D8C4-CA02-7040D76FEBDF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Connecteur droit 202">
                  <a:extLst>
                    <a:ext uri="{FF2B5EF4-FFF2-40B4-BE49-F238E27FC236}">
                      <a16:creationId xmlns:a16="http://schemas.microsoft.com/office/drawing/2014/main" id="{9E531C37-2203-A38D-BEC7-FCD61303F018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0" name="Ellipse 199">
                <a:extLst>
                  <a:ext uri="{FF2B5EF4-FFF2-40B4-BE49-F238E27FC236}">
                    <a16:creationId xmlns:a16="http://schemas.microsoft.com/office/drawing/2014/main" id="{995605DD-4A74-746D-94C7-7F1CAC7BF9DB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01" name="Rectangle 50">
                <a:extLst>
                  <a:ext uri="{FF2B5EF4-FFF2-40B4-BE49-F238E27FC236}">
                    <a16:creationId xmlns:a16="http://schemas.microsoft.com/office/drawing/2014/main" id="{68DCEC47-ABE8-B779-5C07-1EE8CD0F43F7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187" name="Groupe 186">
              <a:extLst>
                <a:ext uri="{FF2B5EF4-FFF2-40B4-BE49-F238E27FC236}">
                  <a16:creationId xmlns:a16="http://schemas.microsoft.com/office/drawing/2014/main" id="{3009E8AA-196F-9327-D7C7-1421EDA8A422}"/>
                </a:ext>
              </a:extLst>
            </p:cNvPr>
            <p:cNvGrpSpPr/>
            <p:nvPr/>
          </p:nvGrpSpPr>
          <p:grpSpPr>
            <a:xfrm>
              <a:off x="4645402" y="3606380"/>
              <a:ext cx="125058" cy="350633"/>
              <a:chOff x="5949316" y="4331857"/>
              <a:chExt cx="125058" cy="350633"/>
            </a:xfrm>
          </p:grpSpPr>
          <p:grpSp>
            <p:nvGrpSpPr>
              <p:cNvPr id="194" name="Groupe 193">
                <a:extLst>
                  <a:ext uri="{FF2B5EF4-FFF2-40B4-BE49-F238E27FC236}">
                    <a16:creationId xmlns:a16="http://schemas.microsoft.com/office/drawing/2014/main" id="{A04A48CD-4193-9EAD-AD8C-E6903C28C221}"/>
                  </a:ext>
                </a:extLst>
              </p:cNvPr>
              <p:cNvGrpSpPr/>
              <p:nvPr/>
            </p:nvGrpSpPr>
            <p:grpSpPr>
              <a:xfrm>
                <a:off x="5979460" y="4478655"/>
                <a:ext cx="64770" cy="203835"/>
                <a:chOff x="6343650" y="4478655"/>
                <a:chExt cx="64770" cy="203835"/>
              </a:xfrm>
              <a:noFill/>
            </p:grpSpPr>
            <p:cxnSp>
              <p:nvCxnSpPr>
                <p:cNvPr id="197" name="Connecteur droit 196">
                  <a:extLst>
                    <a:ext uri="{FF2B5EF4-FFF2-40B4-BE49-F238E27FC236}">
                      <a16:creationId xmlns:a16="http://schemas.microsoft.com/office/drawing/2014/main" id="{B6E2A2E7-845A-DBF2-FF60-162007043E4C}"/>
                    </a:ext>
                  </a:extLst>
                </p:cNvPr>
                <p:cNvCxnSpPr/>
                <p:nvPr/>
              </p:nvCxnSpPr>
              <p:spPr>
                <a:xfrm>
                  <a:off x="634365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Connecteur droit 197">
                  <a:extLst>
                    <a:ext uri="{FF2B5EF4-FFF2-40B4-BE49-F238E27FC236}">
                      <a16:creationId xmlns:a16="http://schemas.microsoft.com/office/drawing/2014/main" id="{F0A16CE8-0D62-F0CA-BF7D-904EA914CF36}"/>
                    </a:ext>
                  </a:extLst>
                </p:cNvPr>
                <p:cNvCxnSpPr/>
                <p:nvPr/>
              </p:nvCxnSpPr>
              <p:spPr>
                <a:xfrm>
                  <a:off x="6408420" y="4478655"/>
                  <a:ext cx="0" cy="203835"/>
                </a:xfrm>
                <a:prstGeom prst="line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5" name="Ellipse 194">
                <a:extLst>
                  <a:ext uri="{FF2B5EF4-FFF2-40B4-BE49-F238E27FC236}">
                    <a16:creationId xmlns:a16="http://schemas.microsoft.com/office/drawing/2014/main" id="{BF4EAE74-7A17-C07B-08AF-7D155F11F804}"/>
                  </a:ext>
                </a:extLst>
              </p:cNvPr>
              <p:cNvSpPr/>
              <p:nvPr/>
            </p:nvSpPr>
            <p:spPr>
              <a:xfrm>
                <a:off x="5986128" y="4331857"/>
                <a:ext cx="51434" cy="5143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96" name="Rectangle 50">
                <a:extLst>
                  <a:ext uri="{FF2B5EF4-FFF2-40B4-BE49-F238E27FC236}">
                    <a16:creationId xmlns:a16="http://schemas.microsoft.com/office/drawing/2014/main" id="{EEF80EC5-3496-222C-03F3-70336AF20BB4}"/>
                  </a:ext>
                </a:extLst>
              </p:cNvPr>
              <p:cNvSpPr/>
              <p:nvPr/>
            </p:nvSpPr>
            <p:spPr>
              <a:xfrm>
                <a:off x="5949316" y="4426698"/>
                <a:ext cx="125058" cy="153295"/>
              </a:xfrm>
              <a:custGeom>
                <a:avLst/>
                <a:gdLst>
                  <a:gd name="connsiteX0" fmla="*/ 0 w 147027"/>
                  <a:gd name="connsiteY0" fmla="*/ 0 h 336802"/>
                  <a:gd name="connsiteX1" fmla="*/ 147027 w 147027"/>
                  <a:gd name="connsiteY1" fmla="*/ 0 h 336802"/>
                  <a:gd name="connsiteX2" fmla="*/ 147027 w 147027"/>
                  <a:gd name="connsiteY2" fmla="*/ 336802 h 336802"/>
                  <a:gd name="connsiteX3" fmla="*/ 0 w 147027"/>
                  <a:gd name="connsiteY3" fmla="*/ 336802 h 336802"/>
                  <a:gd name="connsiteX4" fmla="*/ 0 w 147027"/>
                  <a:gd name="connsiteY4" fmla="*/ 0 h 336802"/>
                  <a:gd name="connsiteX0" fmla="*/ 0 w 147027"/>
                  <a:gd name="connsiteY0" fmla="*/ 336802 h 428242"/>
                  <a:gd name="connsiteX1" fmla="*/ 0 w 147027"/>
                  <a:gd name="connsiteY1" fmla="*/ 0 h 428242"/>
                  <a:gd name="connsiteX2" fmla="*/ 147027 w 147027"/>
                  <a:gd name="connsiteY2" fmla="*/ 0 h 428242"/>
                  <a:gd name="connsiteX3" fmla="*/ 147027 w 147027"/>
                  <a:gd name="connsiteY3" fmla="*/ 336802 h 428242"/>
                  <a:gd name="connsiteX4" fmla="*/ 91440 w 147027"/>
                  <a:gd name="connsiteY4" fmla="*/ 428242 h 428242"/>
                  <a:gd name="connsiteX0" fmla="*/ 0 w 147027"/>
                  <a:gd name="connsiteY0" fmla="*/ 336802 h 336802"/>
                  <a:gd name="connsiteX1" fmla="*/ 0 w 147027"/>
                  <a:gd name="connsiteY1" fmla="*/ 0 h 336802"/>
                  <a:gd name="connsiteX2" fmla="*/ 147027 w 147027"/>
                  <a:gd name="connsiteY2" fmla="*/ 0 h 336802"/>
                  <a:gd name="connsiteX3" fmla="*/ 147027 w 147027"/>
                  <a:gd name="connsiteY3" fmla="*/ 336802 h 33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027" h="336802">
                    <a:moveTo>
                      <a:pt x="0" y="336802"/>
                    </a:moveTo>
                    <a:lnTo>
                      <a:pt x="0" y="0"/>
                    </a:lnTo>
                    <a:lnTo>
                      <a:pt x="147027" y="0"/>
                    </a:lnTo>
                    <a:lnTo>
                      <a:pt x="147027" y="336802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188" name="Losange 187">
              <a:extLst>
                <a:ext uri="{FF2B5EF4-FFF2-40B4-BE49-F238E27FC236}">
                  <a16:creationId xmlns:a16="http://schemas.microsoft.com/office/drawing/2014/main" id="{D15A8B5B-891A-3860-F551-512494104569}"/>
                </a:ext>
              </a:extLst>
            </p:cNvPr>
            <p:cNvSpPr/>
            <p:nvPr/>
          </p:nvSpPr>
          <p:spPr>
            <a:xfrm>
              <a:off x="4347420" y="3583426"/>
              <a:ext cx="124255" cy="45719"/>
            </a:xfrm>
            <a:prstGeom prst="diamond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89" name="Connecteur droit 188">
              <a:extLst>
                <a:ext uri="{FF2B5EF4-FFF2-40B4-BE49-F238E27FC236}">
                  <a16:creationId xmlns:a16="http://schemas.microsoft.com/office/drawing/2014/main" id="{7D64137B-2D42-36A9-E10E-A9C8EBD79B72}"/>
                </a:ext>
              </a:extLst>
            </p:cNvPr>
            <p:cNvCxnSpPr>
              <a:cxnSpLocks/>
            </p:cNvCxnSpPr>
            <p:nvPr/>
          </p:nvCxnSpPr>
          <p:spPr>
            <a:xfrm>
              <a:off x="4452102" y="3612536"/>
              <a:ext cx="0" cy="62209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Losange 189">
              <a:extLst>
                <a:ext uri="{FF2B5EF4-FFF2-40B4-BE49-F238E27FC236}">
                  <a16:creationId xmlns:a16="http://schemas.microsoft.com/office/drawing/2014/main" id="{8BA2EA1F-EE98-A8D8-6137-72DA78F7B2FF}"/>
                </a:ext>
              </a:extLst>
            </p:cNvPr>
            <p:cNvSpPr/>
            <p:nvPr/>
          </p:nvSpPr>
          <p:spPr>
            <a:xfrm>
              <a:off x="4496149" y="3583426"/>
              <a:ext cx="124255" cy="45719"/>
            </a:xfrm>
            <a:prstGeom prst="diamond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91" name="Connecteur droit 190">
              <a:extLst>
                <a:ext uri="{FF2B5EF4-FFF2-40B4-BE49-F238E27FC236}">
                  <a16:creationId xmlns:a16="http://schemas.microsoft.com/office/drawing/2014/main" id="{AFE120E2-BAEC-C4AA-4038-500663C4C81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31" y="3612536"/>
              <a:ext cx="0" cy="62209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Losange 191">
              <a:extLst>
                <a:ext uri="{FF2B5EF4-FFF2-40B4-BE49-F238E27FC236}">
                  <a16:creationId xmlns:a16="http://schemas.microsoft.com/office/drawing/2014/main" id="{0D7721C2-FF3E-EAEA-94D0-D330799BA0AF}"/>
                </a:ext>
              </a:extLst>
            </p:cNvPr>
            <p:cNvSpPr/>
            <p:nvPr/>
          </p:nvSpPr>
          <p:spPr>
            <a:xfrm>
              <a:off x="4644878" y="3583426"/>
              <a:ext cx="124255" cy="45719"/>
            </a:xfrm>
            <a:prstGeom prst="diamond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93" name="Connecteur droit 192">
              <a:extLst>
                <a:ext uri="{FF2B5EF4-FFF2-40B4-BE49-F238E27FC236}">
                  <a16:creationId xmlns:a16="http://schemas.microsoft.com/office/drawing/2014/main" id="{454C45D8-EB3B-5694-AB2B-4AFF97C90FEF}"/>
                </a:ext>
              </a:extLst>
            </p:cNvPr>
            <p:cNvCxnSpPr>
              <a:cxnSpLocks/>
            </p:cNvCxnSpPr>
            <p:nvPr/>
          </p:nvCxnSpPr>
          <p:spPr>
            <a:xfrm>
              <a:off x="4749560" y="3612536"/>
              <a:ext cx="0" cy="62209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0" name="Graphique 209" descr="Badge coche contour">
            <a:extLst>
              <a:ext uri="{FF2B5EF4-FFF2-40B4-BE49-F238E27FC236}">
                <a16:creationId xmlns:a16="http://schemas.microsoft.com/office/drawing/2014/main" id="{A09A5F20-0BD2-023A-0D3B-2BBFF560C7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8550" y="3753135"/>
            <a:ext cx="400436" cy="400436"/>
          </a:xfrm>
          <a:prstGeom prst="rect">
            <a:avLst/>
          </a:prstGeom>
        </p:spPr>
      </p:pic>
      <p:pic>
        <p:nvPicPr>
          <p:cNvPr id="213" name="Graphique 212" descr="Liste contour">
            <a:extLst>
              <a:ext uri="{FF2B5EF4-FFF2-40B4-BE49-F238E27FC236}">
                <a16:creationId xmlns:a16="http://schemas.microsoft.com/office/drawing/2014/main" id="{0E1BFA66-0EF0-C7EE-6FA0-E7670D563D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165" y="2826690"/>
            <a:ext cx="375750" cy="375750"/>
          </a:xfrm>
          <a:prstGeom prst="rect">
            <a:avLst/>
          </a:prstGeom>
        </p:spPr>
      </p:pic>
      <p:sp>
        <p:nvSpPr>
          <p:cNvPr id="215" name="ZoneTexte 214">
            <a:extLst>
              <a:ext uri="{FF2B5EF4-FFF2-40B4-BE49-F238E27FC236}">
                <a16:creationId xmlns:a16="http://schemas.microsoft.com/office/drawing/2014/main" id="{DD26D221-48D0-FA3F-B999-E1FCDD2C7D3C}"/>
              </a:ext>
            </a:extLst>
          </p:cNvPr>
          <p:cNvSpPr txBox="1"/>
          <p:nvPr/>
        </p:nvSpPr>
        <p:spPr>
          <a:xfrm>
            <a:off x="415008" y="3094294"/>
            <a:ext cx="909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6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fr-BE" sz="900">
                <a:solidFill>
                  <a:schemeClr val="bg1"/>
                </a:solidFill>
              </a:rPr>
              <a:t>Pilot </a:t>
            </a:r>
            <a:r>
              <a:rPr lang="fr-BE" sz="900" err="1">
                <a:solidFill>
                  <a:schemeClr val="bg1"/>
                </a:solidFill>
              </a:rPr>
              <a:t>projects</a:t>
            </a:r>
            <a:endParaRPr lang="fr-BE" sz="900">
              <a:solidFill>
                <a:schemeClr val="bg1"/>
              </a:solidFill>
            </a:endParaRPr>
          </a:p>
          <a:p>
            <a:r>
              <a:rPr lang="fr-BE" sz="900" err="1">
                <a:solidFill>
                  <a:schemeClr val="bg1"/>
                </a:solidFill>
              </a:rPr>
              <a:t>achieved</a:t>
            </a:r>
            <a:endParaRPr lang="fr-BE" sz="900"/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E07577AD-31CE-9763-43DC-76281ED7E5A6}"/>
              </a:ext>
            </a:extLst>
          </p:cNvPr>
          <p:cNvSpPr txBox="1"/>
          <p:nvPr/>
        </p:nvSpPr>
        <p:spPr>
          <a:xfrm>
            <a:off x="1271685" y="3094294"/>
            <a:ext cx="90925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+3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fr-BE" sz="900">
                <a:solidFill>
                  <a:schemeClr val="bg1"/>
                </a:solidFill>
              </a:rPr>
              <a:t>Collaborative </a:t>
            </a:r>
            <a:r>
              <a:rPr lang="fr-BE" sz="900" err="1">
                <a:solidFill>
                  <a:schemeClr val="bg1"/>
                </a:solidFill>
              </a:rPr>
              <a:t>projects</a:t>
            </a:r>
            <a:r>
              <a:rPr lang="fr-BE" sz="900">
                <a:solidFill>
                  <a:schemeClr val="bg1"/>
                </a:solidFill>
              </a:rPr>
              <a:t> </a:t>
            </a:r>
            <a:r>
              <a:rPr lang="fr-BE" sz="900" err="1">
                <a:solidFill>
                  <a:schemeClr val="bg1"/>
                </a:solidFill>
              </a:rPr>
              <a:t>ongoing</a:t>
            </a:r>
            <a:endParaRPr lang="fr-BE" sz="900"/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73AAE3A5-33E3-ACCB-C71D-F12C246559E1}"/>
              </a:ext>
            </a:extLst>
          </p:cNvPr>
          <p:cNvSpPr txBox="1"/>
          <p:nvPr/>
        </p:nvSpPr>
        <p:spPr>
          <a:xfrm>
            <a:off x="2255362" y="3094294"/>
            <a:ext cx="909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6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fr-BE" sz="900">
                <a:solidFill>
                  <a:schemeClr val="bg1"/>
                </a:solidFill>
              </a:rPr>
              <a:t>Citizen science </a:t>
            </a:r>
            <a:r>
              <a:rPr lang="fr-BE" sz="900" err="1">
                <a:solidFill>
                  <a:schemeClr val="bg1"/>
                </a:solidFill>
              </a:rPr>
              <a:t>projects</a:t>
            </a:r>
            <a:endParaRPr lang="fr-BE" sz="900"/>
          </a:p>
        </p:txBody>
      </p:sp>
      <p:sp>
        <p:nvSpPr>
          <p:cNvPr id="218" name="Rectangle : coins arrondis 217">
            <a:extLst>
              <a:ext uri="{FF2B5EF4-FFF2-40B4-BE49-F238E27FC236}">
                <a16:creationId xmlns:a16="http://schemas.microsoft.com/office/drawing/2014/main" id="{D1FBB22D-8A8E-1CA5-9D80-9647AEE69C8D}"/>
              </a:ext>
            </a:extLst>
          </p:cNvPr>
          <p:cNvSpPr/>
          <p:nvPr/>
        </p:nvSpPr>
        <p:spPr>
          <a:xfrm flipV="1">
            <a:off x="1237858" y="3094879"/>
            <a:ext cx="941251" cy="906023"/>
          </a:xfrm>
          <a:prstGeom prst="roundRect">
            <a:avLst>
              <a:gd name="adj" fmla="val 2017"/>
            </a:avLst>
          </a:prstGeom>
          <a:noFill/>
          <a:ln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0" name="ZoneTexte 219">
            <a:extLst>
              <a:ext uri="{FF2B5EF4-FFF2-40B4-BE49-F238E27FC236}">
                <a16:creationId xmlns:a16="http://schemas.microsoft.com/office/drawing/2014/main" id="{C0FD2991-DEDC-CA39-A788-CE7102EBE148}"/>
              </a:ext>
            </a:extLst>
          </p:cNvPr>
          <p:cNvSpPr txBox="1"/>
          <p:nvPr/>
        </p:nvSpPr>
        <p:spPr>
          <a:xfrm>
            <a:off x="1271685" y="4480932"/>
            <a:ext cx="1770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4</a:t>
            </a:r>
            <a:endParaRPr lang="fr-BE" sz="1050">
              <a:solidFill>
                <a:schemeClr val="bg1"/>
              </a:solidFill>
            </a:endParaRPr>
          </a:p>
          <a:p>
            <a:r>
              <a:rPr lang="en-US" sz="900">
                <a:solidFill>
                  <a:schemeClr val="bg1"/>
                </a:solidFill>
              </a:rPr>
              <a:t>Postdocs on Sustainable Robotics, control or mobility</a:t>
            </a:r>
          </a:p>
        </p:txBody>
      </p:sp>
      <p:sp>
        <p:nvSpPr>
          <p:cNvPr id="222" name="Rectangle : coins arrondis 221">
            <a:extLst>
              <a:ext uri="{FF2B5EF4-FFF2-40B4-BE49-F238E27FC236}">
                <a16:creationId xmlns:a16="http://schemas.microsoft.com/office/drawing/2014/main" id="{0ED637AF-4F7C-E387-B512-CE43CA23620B}"/>
              </a:ext>
            </a:extLst>
          </p:cNvPr>
          <p:cNvSpPr/>
          <p:nvPr/>
        </p:nvSpPr>
        <p:spPr>
          <a:xfrm flipV="1">
            <a:off x="1237858" y="4504376"/>
            <a:ext cx="1792974" cy="906023"/>
          </a:xfrm>
          <a:prstGeom prst="roundRect">
            <a:avLst>
              <a:gd name="adj" fmla="val 2017"/>
            </a:avLst>
          </a:prstGeom>
          <a:noFill/>
          <a:ln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24" name="Graphique 223" descr="Médaille contour">
            <a:extLst>
              <a:ext uri="{FF2B5EF4-FFF2-40B4-BE49-F238E27FC236}">
                <a16:creationId xmlns:a16="http://schemas.microsoft.com/office/drawing/2014/main" id="{0982F999-E3EB-FC90-53C0-9E32396D0D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923" y="4131495"/>
            <a:ext cx="387620" cy="387620"/>
          </a:xfrm>
          <a:prstGeom prst="rect">
            <a:avLst/>
          </a:prstGeom>
        </p:spPr>
      </p:pic>
      <p:sp>
        <p:nvSpPr>
          <p:cNvPr id="7" name="ZoneTexte 215">
            <a:extLst>
              <a:ext uri="{FF2B5EF4-FFF2-40B4-BE49-F238E27FC236}">
                <a16:creationId xmlns:a16="http://schemas.microsoft.com/office/drawing/2014/main" id="{B48E7FE5-B3D5-FC62-25A0-FC29C0536B5F}"/>
              </a:ext>
            </a:extLst>
          </p:cNvPr>
          <p:cNvSpPr txBox="1"/>
          <p:nvPr/>
        </p:nvSpPr>
        <p:spPr>
          <a:xfrm>
            <a:off x="2268634" y="2287844"/>
            <a:ext cx="909251" cy="7155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fr-BE" sz="2400" dirty="0">
                <a:solidFill>
                  <a:schemeClr val="bg1"/>
                </a:solidFill>
              </a:rPr>
              <a:t>12</a:t>
            </a:r>
            <a:endParaRPr lang="fr-BE" sz="1050" dirty="0">
              <a:solidFill>
                <a:schemeClr val="bg1"/>
              </a:solidFill>
            </a:endParaRPr>
          </a:p>
          <a:p>
            <a:r>
              <a:rPr lang="fr-BE" sz="900" dirty="0">
                <a:solidFill>
                  <a:schemeClr val="bg1"/>
                </a:solidFill>
              </a:rPr>
              <a:t>New </a:t>
            </a:r>
            <a:r>
              <a:rPr lang="fr-BE" sz="900" dirty="0" err="1">
                <a:solidFill>
                  <a:schemeClr val="bg1"/>
                </a:solidFill>
              </a:rPr>
              <a:t>projects</a:t>
            </a:r>
            <a:r>
              <a:rPr lang="fr-BE" sz="900" dirty="0">
                <a:solidFill>
                  <a:schemeClr val="bg1"/>
                </a:solidFill>
              </a:rPr>
              <a:t> </a:t>
            </a:r>
            <a:r>
              <a:rPr lang="fr-BE" sz="900" dirty="0" err="1">
                <a:solidFill>
                  <a:schemeClr val="bg1"/>
                </a:solidFill>
              </a:rPr>
              <a:t>granted</a:t>
            </a:r>
            <a:endParaRPr lang="fr-BE" sz="900" dirty="0" err="1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Rectangle : coins arrondis 217">
            <a:extLst>
              <a:ext uri="{FF2B5EF4-FFF2-40B4-BE49-F238E27FC236}">
                <a16:creationId xmlns:a16="http://schemas.microsoft.com/office/drawing/2014/main" id="{6F4DDE76-F799-257E-C47C-60218D4A7A73}"/>
              </a:ext>
            </a:extLst>
          </p:cNvPr>
          <p:cNvSpPr/>
          <p:nvPr/>
        </p:nvSpPr>
        <p:spPr>
          <a:xfrm flipV="1">
            <a:off x="2184008" y="2142379"/>
            <a:ext cx="941251" cy="906023"/>
          </a:xfrm>
          <a:prstGeom prst="roundRect">
            <a:avLst>
              <a:gd name="adj" fmla="val 2017"/>
            </a:avLst>
          </a:prstGeom>
          <a:noFill/>
          <a:ln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2736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3CE0D43-BD80-3B93-636B-EA25FCFF4F8D}"/>
              </a:ext>
            </a:extLst>
          </p:cNvPr>
          <p:cNvSpPr txBox="1"/>
          <p:nvPr/>
        </p:nvSpPr>
        <p:spPr>
          <a:xfrm>
            <a:off x="4255837" y="2229794"/>
            <a:ext cx="4570293" cy="191590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nl-BE" sz="1500" dirty="0">
                <a:solidFill>
                  <a:srgbClr val="0C4094"/>
                </a:solidFill>
                <a:cs typeface="Calibri"/>
              </a:rPr>
              <a:t>The FARI Test and Experience Center (600m2)</a:t>
            </a:r>
            <a:endParaRPr lang="nl-BE" sz="1500" dirty="0">
              <a:solidFill>
                <a:srgbClr val="7F7F7F"/>
              </a:solidFill>
              <a:latin typeface="Helvetica" panose="020B0604020202020204" pitchFamily="34" charset="0"/>
              <a:cs typeface="Helvetica"/>
            </a:endParaRPr>
          </a:p>
          <a:p>
            <a:r>
              <a:rPr lang="nl-BE" sz="1500" dirty="0">
                <a:solidFill>
                  <a:srgbClr val="7F7F7F"/>
                </a:solidFill>
                <a:latin typeface="Helvetica"/>
                <a:cs typeface="Helvetica"/>
              </a:rPr>
              <a:t>
A place where +15 demonstrations on AI, data, robotics and ethics showcase these technologies and their potential impact.</a:t>
            </a:r>
          </a:p>
          <a:p>
            <a:r>
              <a:rPr lang="nl-BE" sz="1500" dirty="0">
                <a:solidFill>
                  <a:srgbClr val="7F7F7F"/>
                </a:solidFill>
                <a:latin typeface="Helvetica"/>
                <a:cs typeface="Helvetica"/>
              </a:rPr>
              <a:t>In this space, events are organized to meet private, public, civic and scientific actors.</a:t>
            </a:r>
          </a:p>
          <a:p>
            <a:endParaRPr lang="nl-BE" sz="1500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B4B572-1DC8-7353-1C8C-7F42591454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9" y="1955868"/>
            <a:ext cx="2288339" cy="1489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32452-C122-C2F3-C450-1CD036835A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71" y="1758819"/>
            <a:ext cx="1396630" cy="941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2CC2B-09F2-A798-E2DB-86E45240A6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70" y="2914797"/>
            <a:ext cx="1396629" cy="1028407"/>
          </a:xfrm>
          <a:prstGeom prst="rect">
            <a:avLst/>
          </a:prstGeom>
        </p:spPr>
      </p:pic>
      <p:pic>
        <p:nvPicPr>
          <p:cNvPr id="1026" name="Picture 2" descr="Reconfigurable displays - Barco">
            <a:extLst>
              <a:ext uri="{FF2B5EF4-FFF2-40B4-BE49-F238E27FC236}">
                <a16:creationId xmlns:a16="http://schemas.microsoft.com/office/drawing/2014/main" id="{5FAD3B1F-7CB3-D7FC-9325-9164F4B3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7" y="3821147"/>
            <a:ext cx="2777375" cy="17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D4455CF-A205-6C55-77FA-9204EA748564}"/>
              </a:ext>
            </a:extLst>
          </p:cNvPr>
          <p:cNvSpPr txBox="1">
            <a:spLocks/>
          </p:cNvSpPr>
          <p:nvPr/>
        </p:nvSpPr>
        <p:spPr>
          <a:xfrm>
            <a:off x="386954" y="1131094"/>
            <a:ext cx="8370093" cy="675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dirty="0"/>
              <a:t>Key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03049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looking at a house project&#10;&#10;Description automatically generated">
            <a:extLst>
              <a:ext uri="{FF2B5EF4-FFF2-40B4-BE49-F238E27FC236}">
                <a16:creationId xmlns:a16="http://schemas.microsoft.com/office/drawing/2014/main" id="{80665E69-BE60-FED0-B31C-9FB68DE0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47" r="-2" b="11604"/>
          <a:stretch/>
        </p:blipFill>
        <p:spPr>
          <a:xfrm>
            <a:off x="3662269" y="857257"/>
            <a:ext cx="5481731" cy="252373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" name="Picture 1" descr="A 3d rendering of several people standing in a room&#10;&#10;Description automatically generated">
            <a:extLst>
              <a:ext uri="{FF2B5EF4-FFF2-40B4-BE49-F238E27FC236}">
                <a16:creationId xmlns:a16="http://schemas.microsoft.com/office/drawing/2014/main" id="{1FCAD670-55E4-20A9-47FD-1DC5549FDA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30" r="-2" b="7660"/>
          <a:stretch/>
        </p:blipFill>
        <p:spPr>
          <a:xfrm>
            <a:off x="3662269" y="3477006"/>
            <a:ext cx="5481731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A6CA9E-9571-6F4F-8527-BAF7C993A703}"/>
              </a:ext>
            </a:extLst>
          </p:cNvPr>
          <p:cNvSpPr txBox="1"/>
          <p:nvPr/>
        </p:nvSpPr>
        <p:spPr>
          <a:xfrm>
            <a:off x="336042" y="1501902"/>
            <a:ext cx="3624602" cy="93268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dirty="0">
                <a:solidFill>
                  <a:srgbClr val="0C4094"/>
                </a:solidFill>
                <a:cs typeface="Calibri"/>
              </a:rPr>
              <a:t>Our Computer Augmented Virtual Environment (CAVE)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0BC837-2913-49DA-C00E-F02F29A57356}"/>
              </a:ext>
            </a:extLst>
          </p:cNvPr>
          <p:cNvSpPr txBox="1"/>
          <p:nvPr/>
        </p:nvSpPr>
        <p:spPr>
          <a:xfrm>
            <a:off x="336043" y="2422684"/>
            <a:ext cx="3624602" cy="27482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algn="just"/>
            <a:r>
              <a:rPr lang="en-US" b="1" dirty="0">
                <a:solidFill>
                  <a:srgbClr val="004195"/>
                </a:solidFill>
                <a:ea typeface="+mn-lt"/>
                <a:cs typeface="+mn-lt"/>
              </a:rPr>
              <a:t>Largest CAVE in Belgium</a:t>
            </a:r>
            <a:r>
              <a:rPr lang="en-US" dirty="0">
                <a:solidFill>
                  <a:srgbClr val="004195"/>
                </a:solidFill>
                <a:ea typeface="+mn-lt"/>
                <a:cs typeface="+mn-lt"/>
              </a:rPr>
              <a:t>:</a:t>
            </a:r>
            <a:r>
              <a:rPr lang="en-US" sz="1275" dirty="0">
                <a:ea typeface="+mn-lt"/>
                <a:cs typeface="+mn-lt"/>
              </a:rPr>
              <a:t> Our 147 sqm CAVE enables full-scale, immersive interactions that deliver insights beyond smaller setups.</a:t>
            </a: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algn="just"/>
            <a:r>
              <a:rPr lang="en-US" b="1" dirty="0">
                <a:solidFill>
                  <a:srgbClr val="004195"/>
                </a:solidFill>
                <a:ea typeface="+mn-lt"/>
                <a:cs typeface="+mn-lt"/>
              </a:rPr>
              <a:t>4K  BARCO Projectors</a:t>
            </a:r>
            <a:r>
              <a:rPr lang="en-US" dirty="0">
                <a:solidFill>
                  <a:srgbClr val="004195"/>
                </a:solidFill>
                <a:ea typeface="+mn-lt"/>
                <a:cs typeface="+mn-lt"/>
              </a:rPr>
              <a:t>: </a:t>
            </a:r>
            <a:r>
              <a:rPr lang="en-US" sz="1275" dirty="0">
                <a:ea typeface="+mn-lt"/>
                <a:cs typeface="+mn-lt"/>
              </a:rPr>
              <a:t>Three vertical and two floor screens let users walk through digital environments and engage from every angle.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275" dirty="0">
              <a:ea typeface="+mn-lt"/>
              <a:cs typeface="+mn-lt"/>
            </a:endParaRPr>
          </a:p>
          <a:p>
            <a:pPr algn="just"/>
            <a:r>
              <a:rPr lang="en-US" b="1" dirty="0">
                <a:solidFill>
                  <a:srgbClr val="004195"/>
                </a:solidFill>
                <a:ea typeface="+mn-lt"/>
                <a:cs typeface="+mn-lt"/>
              </a:rPr>
              <a:t>Dual 4090 GPU Cluster</a:t>
            </a:r>
            <a:r>
              <a:rPr lang="en-US" dirty="0">
                <a:solidFill>
                  <a:srgbClr val="004195"/>
                </a:solidFill>
                <a:ea typeface="+mn-lt"/>
                <a:cs typeface="+mn-lt"/>
              </a:rPr>
              <a:t>: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sz="1275" dirty="0">
                <a:ea typeface="+mn-lt"/>
                <a:cs typeface="+mn-lt"/>
              </a:rPr>
              <a:t>Equipped with two 4090 GPUs for real-time rendering of complex data and designs.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275" dirty="0">
              <a:ea typeface="+mn-lt"/>
              <a:cs typeface="+mn-lt"/>
            </a:endParaRPr>
          </a:p>
          <a:p>
            <a:pPr algn="just"/>
            <a:r>
              <a:rPr lang="en-US" b="1" dirty="0">
                <a:solidFill>
                  <a:srgbClr val="004195"/>
                </a:solidFill>
                <a:ea typeface="+mn-lt"/>
                <a:cs typeface="+mn-lt"/>
              </a:rPr>
              <a:t>Real-Time Collaboration</a:t>
            </a:r>
            <a:r>
              <a:rPr lang="en-US" dirty="0">
                <a:solidFill>
                  <a:srgbClr val="004195"/>
                </a:solidFill>
                <a:ea typeface="+mn-lt"/>
                <a:cs typeface="+mn-lt"/>
              </a:rPr>
              <a:t>: </a:t>
            </a:r>
            <a:r>
              <a:rPr lang="en-US" sz="1275" dirty="0">
                <a:ea typeface="+mn-lt"/>
                <a:cs typeface="+mn-lt"/>
              </a:rPr>
              <a:t>Users can explore, manipulate, and interact with projects as if physically present in the virtual environment.</a:t>
            </a:r>
          </a:p>
          <a:p>
            <a:pPr marL="171450" indent="-171450" algn="just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1275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564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407E11-C5C3-FEB7-61F7-9C4D7CB566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844009"/>
            <a:ext cx="3968749" cy="2649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BAC7D3-3330-6E7F-F1D9-55641DB0F2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9" y="1848969"/>
            <a:ext cx="3968750" cy="26392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42B4B-B930-722B-9536-90BD0B1F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600"/>
              </a:spcAft>
            </a:pPr>
            <a:r>
              <a:rPr lang="en-BE" b="0">
                <a:latin typeface="Calibri" panose="020F0502020204030204"/>
                <a:ea typeface="+mn-ea"/>
              </a:rPr>
              <a:t>2025</a:t>
            </a:r>
            <a:endParaRPr lang="fr-BE" b="0"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979CB-5959-3FB5-010A-8EE207B7F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8" y="6459785"/>
            <a:ext cx="3617103" cy="365125"/>
          </a:xfrm>
        </p:spPr>
        <p:txBody>
          <a:bodyPr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600"/>
              </a:spcAft>
            </a:pPr>
            <a:r>
              <a:rPr lang="fr-BE" b="0">
                <a:latin typeface="Calibri" panose="020F0502020204030204"/>
                <a:ea typeface="+mn-ea"/>
              </a:rPr>
              <a:t>Brias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84B2D-46A3-39CC-AC06-AB267B8D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600"/>
              </a:spcAft>
            </a:pPr>
            <a:fld id="{9482CE19-5642-4D30-9BED-DDB8B975BEFD}" type="slidenum">
              <a:rPr lang="fr-BE" b="0" smtClean="0"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600"/>
                </a:spcAft>
              </a:pPr>
              <a:t>43</a:t>
            </a:fld>
            <a:endParaRPr lang="fr-BE" b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7325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715CB-F872-962C-89F3-808F4E8F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E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DD93F-D5D6-7DBF-CF51-E3451134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Académie 2025</a:t>
            </a:r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429AB-A153-EFA9-AC1D-76540628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DFD26E7-EB99-AE44-9833-CB681BE35DBF}" type="slidenum">
              <a:rPr lang="en-BE" sz="1350" b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BE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9B966-8147-6FAC-BD8D-9AB07740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03" t="16510" r="43120" b="9195"/>
          <a:stretch/>
        </p:blipFill>
        <p:spPr>
          <a:xfrm>
            <a:off x="2497510" y="548680"/>
            <a:ext cx="3960440" cy="54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81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9361" y="197616"/>
            <a:ext cx="7772400" cy="1143000"/>
          </a:xfrm>
        </p:spPr>
        <p:txBody>
          <a:bodyPr/>
          <a:lstStyle/>
          <a:p>
            <a:r>
              <a:rPr lang="fr-BE" dirty="0"/>
              <a:t>Conclusions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Académie 2025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4" y="2924868"/>
            <a:ext cx="4277274" cy="19442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A2DF-3230-C140-A3AF-736EA8745357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6" name="Content Placeholder 5" descr="A blu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54C80F92-8186-8CFC-DADD-777181906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57" y="1484784"/>
            <a:ext cx="2707538" cy="4114800"/>
          </a:xfrm>
        </p:spPr>
      </p:pic>
    </p:spTree>
    <p:extLst>
      <p:ext uri="{BB962C8B-B14F-4D97-AF65-F5344CB8AC3E}">
        <p14:creationId xmlns:p14="http://schemas.microsoft.com/office/powerpoint/2010/main" val="103459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Algos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recommand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FCAC-C6EF-F447-9E8A-6C8CFB32F2B9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83282"/>
            <a:ext cx="1656184" cy="2419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00" y="1774352"/>
            <a:ext cx="4238119" cy="2370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473018"/>
            <a:ext cx="2339752" cy="1652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376" y="4412394"/>
            <a:ext cx="1700808" cy="1700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47850"/>
            <a:ext cx="2759108" cy="15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4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Algos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oblige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FCAC-C6EF-F447-9E8A-6C8CFB32F2B9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081" t="5535" r="1775" b="8380"/>
          <a:stretch/>
        </p:blipFill>
        <p:spPr>
          <a:xfrm>
            <a:off x="467544" y="1752600"/>
            <a:ext cx="3004112" cy="2213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177876"/>
            <a:ext cx="3165030" cy="158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42145"/>
            <a:ext cx="2415348" cy="1358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68" y="4274288"/>
            <a:ext cx="2851943" cy="1294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55" y="2333245"/>
            <a:ext cx="2195736" cy="1463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35" y="4242145"/>
            <a:ext cx="2091217" cy="12679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25" y="4079052"/>
            <a:ext cx="1263610" cy="16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74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82A42A-316D-8577-19EA-672BB93E4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B19288-7ACC-9E3B-8BE0-63302D2D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C388F-8341-F3ED-D778-A7D56032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A1F2-35C8-A848-8ED4-C95C2D921CE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4B5E5-170E-040B-1BB6-8C9018B4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3" t="23541" r="50000" b="29840"/>
          <a:stretch/>
        </p:blipFill>
        <p:spPr>
          <a:xfrm>
            <a:off x="1763688" y="1412776"/>
            <a:ext cx="5516397" cy="38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0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Covid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BE"/>
              <a:t>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Brias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FCAC-C6EF-F447-9E8A-6C8CFB32F2B9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537179" y="1844824"/>
            <a:ext cx="2605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transparency</a:t>
            </a:r>
            <a:endParaRPr lang="fr-BE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efficiency</a:t>
            </a:r>
            <a:endParaRPr lang="fr-BE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citizen</a:t>
            </a: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partecipation</a:t>
            </a:r>
            <a:endParaRPr lang="fr-BE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agility</a:t>
            </a:r>
            <a:endParaRPr lang="fr-BE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adhesion</a:t>
            </a:r>
            <a:r>
              <a:rPr lang="fr-BE" b="0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fr-BE" b="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success</a:t>
            </a:r>
            <a:endParaRPr lang="en-US" b="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87" y="2243201"/>
            <a:ext cx="3353757" cy="1886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501008"/>
            <a:ext cx="4048044" cy="221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07" y="3749672"/>
            <a:ext cx="3471639" cy="19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5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552" y="647129"/>
            <a:ext cx="7358063" cy="2321719"/>
          </a:xfrm>
        </p:spPr>
        <p:txBody>
          <a:bodyPr>
            <a:normAutofit fontScale="90000"/>
          </a:bodyPr>
          <a:lstStyle/>
          <a:p>
            <a:r>
              <a:rPr lang="fr-BE" dirty="0"/>
              <a:t>Gale-Shapley for </a:t>
            </a:r>
            <a:br>
              <a:rPr lang="fr-BE" dirty="0"/>
            </a:br>
            <a:r>
              <a:rPr lang="fr-BE" dirty="0" err="1"/>
              <a:t>ParcourSup</a:t>
            </a:r>
            <a:r>
              <a:rPr lang="fr-BE" dirty="0"/>
              <a:t>, </a:t>
            </a:r>
            <a:br>
              <a:rPr lang="fr-BE" dirty="0"/>
            </a:br>
            <a:r>
              <a:rPr lang="fr-BE" dirty="0"/>
              <a:t>DECRET INSCRIPTION and              </a:t>
            </a:r>
            <a:r>
              <a:rPr lang="fr-BE" dirty="0" err="1"/>
              <a:t>Covid</a:t>
            </a:r>
            <a:r>
              <a:rPr lang="fr-BE" dirty="0"/>
              <a:t> </a:t>
            </a:r>
            <a:r>
              <a:rPr lang="fr-BE" dirty="0" err="1"/>
              <a:t>Testing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526882" y="5701904"/>
            <a:ext cx="3617119" cy="273844"/>
          </a:xfrm>
        </p:spPr>
        <p:txBody>
          <a:bodyPr/>
          <a:lstStyle/>
          <a:p>
            <a:r>
              <a:rPr lang="en-US"/>
              <a:t>Brias 2025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375" t="14415" r="15534" b="6050"/>
          <a:stretch/>
        </p:blipFill>
        <p:spPr>
          <a:xfrm>
            <a:off x="2699792" y="3356992"/>
            <a:ext cx="3453797" cy="22364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96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50659</TotalTime>
  <Words>1320</Words>
  <Application>Microsoft Office PowerPoint</Application>
  <PresentationFormat>On-screen Show (4:3)</PresentationFormat>
  <Paragraphs>349</Paragraphs>
  <Slides>45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Gill Sans MT</vt:lpstr>
      <vt:lpstr>Helvetica</vt:lpstr>
      <vt:lpstr>Times New Roman</vt:lpstr>
      <vt:lpstr>Default Design</vt:lpstr>
      <vt:lpstr>1_Office Theme</vt:lpstr>
      <vt:lpstr>Retrospect</vt:lpstr>
      <vt:lpstr>PowerPoint Presentation</vt:lpstr>
      <vt:lpstr>PowerPoint Presentation</vt:lpstr>
      <vt:lpstr>Plan</vt:lpstr>
      <vt:lpstr>Under algorithmic control</vt:lpstr>
      <vt:lpstr>Algos that recommand</vt:lpstr>
      <vt:lpstr>Algos that oblige</vt:lpstr>
      <vt:lpstr>PowerPoint Presentation</vt:lpstr>
      <vt:lpstr>Covid</vt:lpstr>
      <vt:lpstr>Gale-Shapley for  ParcourSup,  DECRET INSCRIPTION and              Covid Testing</vt:lpstr>
      <vt:lpstr>FRENCH ParcourSUP or Belgium Decret Inscription</vt:lpstr>
      <vt:lpstr>  Three groups of developpers</vt:lpstr>
      <vt:lpstr>PowerPoint Presentation</vt:lpstr>
      <vt:lpstr>PowerPoint Presentation</vt:lpstr>
      <vt:lpstr>PowerPoint Presentation</vt:lpstr>
      <vt:lpstr>fari</vt:lpstr>
      <vt:lpstr>PowerPoint Presentation</vt:lpstr>
      <vt:lpstr>PowerPoint Presentation</vt:lpstr>
      <vt:lpstr>The Covid crisis and possible software assistance: The exemple of contact tracing</vt:lpstr>
      <vt:lpstr>PowerPoint Presentation</vt:lpstr>
      <vt:lpstr>The existing FARI developments for Brussels Vaccination</vt:lpstr>
      <vt:lpstr>PowerPoint Presentation</vt:lpstr>
      <vt:lpstr>PowerPoint Presentation</vt:lpstr>
      <vt:lpstr>A new vaccination strategy: Matching between the patients and the testing/vaccination center</vt:lpstr>
      <vt:lpstr>Other potential projects</vt:lpstr>
      <vt:lpstr>PowerPoint Presentation</vt:lpstr>
      <vt:lpstr>PowerPoint Presentation</vt:lpstr>
      <vt:lpstr>Retrofit homes with smart electricity meter</vt:lpstr>
      <vt:lpstr>Bridge between public institutions, industry, research and citizens</vt:lpstr>
      <vt:lpstr>A young institute …</vt:lpstr>
      <vt:lpstr>… built upon 40 years of previous research</vt:lpstr>
      <vt:lpstr>FARI is based in Brussels, in the heart of the city, close to public institutions, industries and people</vt:lpstr>
      <vt:lpstr>10 affiliated research groups across VUB &amp; ULB</vt:lpstr>
      <vt:lpstr>FARI’s interdiciplinary team help tackle  all new challenges</vt:lpstr>
      <vt:lpstr>Our 3 branches allow us to build knowledge and practical solutions and share them </vt:lpstr>
      <vt:lpstr>FARI Chairs on our flagship programs</vt:lpstr>
      <vt:lpstr>Training &amp; Service Portfolio</vt:lpstr>
      <vt:lpstr>Nous identifions les besoins des utilisateurs, développons et affinons des projets pilotes soutenus par la recherche académique pour adapter les solutions</vt:lpstr>
      <vt:lpstr>Engaging diverse actors: a conversation that matters</vt:lpstr>
      <vt:lpstr>Citizen Engagement Hub Contribution (CEH)</vt:lpstr>
      <vt:lpstr>Main FARI achievements &amp; impact to date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IRIDIA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Programmation OO et langage JAVA</dc:title>
  <dc:creator>Bersini</dc:creator>
  <cp:lastModifiedBy>BERSINI Hugues</cp:lastModifiedBy>
  <cp:revision>293</cp:revision>
  <dcterms:created xsi:type="dcterms:W3CDTF">2001-04-02T11:33:26Z</dcterms:created>
  <dcterms:modified xsi:type="dcterms:W3CDTF">2026-04-03T05:58:55Z</dcterms:modified>
</cp:coreProperties>
</file>