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embeddings/oleObject2.docx" ContentType="application/vnd.openxmlformats-officedocument.wordprocessingml.document"/>
  <Override PartName="/ppt/embeddings/oleObject1.docx" ContentType="application/vnd.openxmlformats-officedocument.wordprocessingml.document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39.png" ContentType="image/png"/>
  <Override PartName="/ppt/media/image14.png" ContentType="image/png"/>
  <Override PartName="/ppt/media/image38.png" ContentType="image/png"/>
  <Override PartName="/ppt/media/image13.png" ContentType="image/png"/>
  <Override PartName="/ppt/media/image37.png" ContentType="image/png"/>
  <Override PartName="/ppt/media/image12.png" ContentType="image/png"/>
  <Override PartName="/ppt/media/image16.png" ContentType="image/png"/>
  <Override PartName="/ppt/media/image15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45.png" ContentType="image/png"/>
  <Override PartName="/ppt/media/image20.png" ContentType="image/png"/>
  <Override PartName="/ppt/media/image46.png" ContentType="image/png"/>
  <Override PartName="/ppt/media/image21.png" ContentType="image/png"/>
  <Override PartName="/ppt/media/image47.png" ContentType="image/png"/>
  <Override PartName="/ppt/media/image22.png" ContentType="image/png"/>
  <Override PartName="/ppt/media/image48.png" ContentType="image/png"/>
  <Override PartName="/ppt/media/image23.png" ContentType="image/png"/>
  <Override PartName="/ppt/media/image49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50.emf" ContentType="image/x-emf"/>
  <Override PartName="/ppt/media/image32.png" ContentType="image/png"/>
  <Override PartName="/ppt/media/image33.png" ContentType="image/png"/>
  <Override PartName="/ppt/media/image34.png" ContentType="image/png"/>
  <Override PartName="/ppt/media/image10.png" ContentType="image/png"/>
  <Override PartName="/ppt/media/image35.png" ContentType="image/png"/>
  <Override PartName="/ppt/media/image11.png" ContentType="image/png"/>
  <Override PartName="/ppt/media/image36.png" ContentType="image/png"/>
  <Override PartName="/ppt/media/image9.png" ContentType="image/png"/>
  <Override PartName="/ppt/media/image1.emf" ContentType="image/x-emf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8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45.xml" ContentType="application/vnd.openxmlformats-officedocument.presentationml.slide+xml"/>
  <Override PartName="/ppt/slides/slide20.xml" ContentType="application/vnd.openxmlformats-officedocument.presentationml.slide+xml"/>
  <Override PartName="/ppt/slides/slide46.xml" ContentType="application/vnd.openxmlformats-officedocument.presentationml.slide+xml"/>
  <Override PartName="/ppt/slides/slide21.xml" ContentType="application/vnd.openxmlformats-officedocument.presentationml.slide+xml"/>
  <Override PartName="/ppt/slides/slide47.xml" ContentType="application/vnd.openxmlformats-officedocument.presentationml.slide+xml"/>
  <Override PartName="/ppt/slides/slide22.xml" ContentType="application/vnd.openxmlformats-officedocument.presentationml.slide+xml"/>
  <Override PartName="/ppt/slides/slide48.xml" ContentType="application/vnd.openxmlformats-officedocument.presentationml.slide+xml"/>
  <Override PartName="/ppt/slides/slide23.xml" ContentType="application/vnd.openxmlformats-officedocument.presentationml.slide+xml"/>
  <Override PartName="/ppt/slides/slide4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slides/slide30.xml" ContentType="application/vnd.openxmlformats-officedocument.presentationml.slide+xml"/>
  <Override PartName="/ppt/slides/slide56.xml" ContentType="application/vnd.openxmlformats-officedocument.presentationml.slide+xml"/>
  <Override PartName="/ppt/slides/slide31.xml" ContentType="application/vnd.openxmlformats-officedocument.presentationml.slide+xml"/>
  <Override PartName="/ppt/slides/slide57.xml" ContentType="application/vnd.openxmlformats-officedocument.presentationml.slide+xml"/>
  <Override PartName="/ppt/slides/slide32.xml" ContentType="application/vnd.openxmlformats-officedocument.presentationml.slide+xml"/>
  <Override PartName="/ppt/slides/slide58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5.xml.rels" ContentType="application/vnd.openxmlformats-package.relationships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51.xml.rels" ContentType="application/vnd.openxmlformats-package.relationships+xml"/>
  <Override PartName="/ppt/slides/_rels/slide50.xml.rels" ContentType="application/vnd.openxmlformats-package.relationships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4.xml.rels" ContentType="application/vnd.openxmlformats-package.relationships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58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3.xml.rels" ContentType="application/vnd.openxmlformats-package.relationships+xml"/>
  <Override PartName="/ppt/slides/_rels/slide3.xml.rels" ContentType="application/vnd.openxmlformats-package.relationships+xml"/>
  <Override PartName="/ppt/slides/_rels/slide45.xml.rels" ContentType="application/vnd.openxmlformats-package.relationships+xml"/>
  <Override PartName="/ppt/slides/_rels/slide4.xml.rels" ContentType="application/vnd.openxmlformats-package.relationships+xml"/>
  <Override PartName="/ppt/slides/_rels/slide35.xml.rels" ContentType="application/vnd.openxmlformats-package.relationships+xml"/>
  <Override PartName="/ppt/slides/_rels/slide5.xml.rels" ContentType="application/vnd.openxmlformats-package.relationships+xml"/>
  <Override PartName="/ppt/slides/_rels/slide36.xml.rels" ContentType="application/vnd.openxmlformats-package.relationships+xml"/>
  <Override PartName="/ppt/slides/_rels/slide6.xml.rels" ContentType="application/vnd.openxmlformats-package.relationships+xml"/>
  <Override PartName="/ppt/slides/_rels/slide17.xml.rels" ContentType="application/vnd.openxmlformats-package.relationships+xml"/>
  <Override PartName="/ppt/slides/_rels/slide46.xml.rels" ContentType="application/vnd.openxmlformats-package.relationships+xml"/>
  <Override PartName="/ppt/slides/_rels/slide18.xml.rels" ContentType="application/vnd.openxmlformats-package.relationships+xml"/>
  <Override PartName="/ppt/slides/_rels/slide47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30.xml.rels" ContentType="application/vnd.openxmlformats-package.relationships+xml"/>
  <Override PartName="/ppt/slides/_rels/slide25.xml.rels" ContentType="application/vnd.openxmlformats-package.relationships+xml"/>
  <Override PartName="/ppt/slides/_rels/slide31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32.xml.rels" ContentType="application/vnd.openxmlformats-package.relationships+xml"/>
  <Override PartName="/ppt/slides/_rels/slide28.xml.rels" ContentType="application/vnd.openxmlformats-package.relationships+xml"/>
  <Override PartName="/ppt/slides/_rels/slide10.xml.rels" ContentType="application/vnd.openxmlformats-package.relationships+xml"/>
  <Override PartName="/ppt/slides/_rels/slide29.xml.rels" ContentType="application/vnd.openxmlformats-package.relationships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Click to </a:t>
            </a:r>
            <a:r>
              <a:rPr b="0" lang="fr-BE" sz="4400" spc="-1" strike="noStrike">
                <a:latin typeface="Arial"/>
              </a:rPr>
              <a:t>edit the </a:t>
            </a:r>
            <a:r>
              <a:rPr b="0" lang="fr-BE" sz="4400" spc="-1" strike="noStrike">
                <a:latin typeface="Arial"/>
              </a:rPr>
              <a:t>title text </a:t>
            </a:r>
            <a:r>
              <a:rPr b="0" lang="fr-BE" sz="4400" spc="-1" strike="noStrike">
                <a:latin typeface="Arial"/>
              </a:rPr>
              <a:t>format</a:t>
            </a:r>
            <a:endParaRPr b="0" lang="fr-BE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Click to edit the outline text format</a:t>
            </a:r>
            <a:endParaRPr b="0" lang="fr-B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latin typeface="Arial"/>
              </a:rPr>
              <a:t>Second Outline Level</a:t>
            </a:r>
            <a:endParaRPr b="0" lang="fr-B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latin typeface="Arial"/>
              </a:rPr>
              <a:t>Third Outline Level</a:t>
            </a:r>
            <a:endParaRPr b="0" lang="fr-B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latin typeface="Arial"/>
              </a:rPr>
              <a:t>Fourth Outline Level</a:t>
            </a:r>
            <a:endParaRPr b="0" lang="fr-B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latin typeface="Arial"/>
              </a:rPr>
              <a:t>Fifth Outline Level</a:t>
            </a:r>
            <a:endParaRPr b="0" lang="fr-B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latin typeface="Arial"/>
              </a:rPr>
              <a:t>Sixth Outline Level</a:t>
            </a:r>
            <a:endParaRPr b="0" lang="fr-B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latin typeface="Arial"/>
              </a:rPr>
              <a:t>Seventh Outline Level</a:t>
            </a:r>
            <a:endParaRPr b="0" lang="fr-BE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1400" spc="-1" strike="noStrike">
                <a:latin typeface="Times New Roman"/>
              </a:rPr>
              <a:t>&lt;date/time&gt;</a:t>
            </a:r>
            <a:endParaRPr b="0" lang="fr-BE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fr-BE" sz="1400" spc="-1" strike="noStrike">
                <a:latin typeface="Times New Roman"/>
              </a:rPr>
              <a:t>&lt;footer&gt;</a:t>
            </a:r>
            <a:endParaRPr b="0" lang="fr-BE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/>
          <a:p>
            <a:pPr algn="r"/>
            <a:fld id="{9126ACAB-5B78-487D-B196-40E62407067C}" type="slidenum">
              <a:rPr b="0" lang="fr-BE" sz="1400" spc="-1" strike="noStrike">
                <a:latin typeface="Times New Roman"/>
              </a:rPr>
              <a:t>&lt;number&gt;</a:t>
            </a:fld>
            <a:endParaRPr b="0" lang="fr-B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slideLayout" Target="../slideLayouts/slideLayout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package" Target="../embeddings/oleObject1.docx"/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5" Type="http://schemas.openxmlformats.org/officeDocument/2006/relationships/package" Target="../embeddings/oleObject2.docx"/><Relationship Id="rId6" Type="http://schemas.openxmlformats.org/officeDocument/2006/relationships/image" Target="../media/image1.emf"/><Relationship Id="rId7" Type="http://schemas.openxmlformats.org/officeDocument/2006/relationships/slideLayout" Target="../slideLayouts/slideLayout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Regulatory Technologies (RegTech)</a:t>
            </a:r>
            <a:endParaRPr b="0" lang="fr-BE" sz="4400" spc="-1" strike="noStrike"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3200" spc="-1" strike="noStrike">
                <a:latin typeface="Arial"/>
              </a:rPr>
              <a:t>An emerging field of research</a:t>
            </a:r>
            <a:endParaRPr b="0" lang="fr-BE" sz="3200" spc="-1" strike="noStrike"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360" y="4176000"/>
            <a:ext cx="3028680" cy="1514160"/>
          </a:xfrm>
          <a:prstGeom prst="rect">
            <a:avLst/>
          </a:prstGeom>
          <a:ln>
            <a:noFill/>
          </a:ln>
        </p:spPr>
      </p:pic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8154000" y="3749760"/>
            <a:ext cx="1904760" cy="1904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« Ex ante » prudential approach </a:t>
            </a:r>
            <a:endParaRPr b="0" lang="fr-BE" sz="4400" spc="-1" strike="noStrike">
              <a:latin typeface="Arial"/>
            </a:endParaRPr>
          </a:p>
        </p:txBody>
      </p:sp>
      <p:sp>
        <p:nvSpPr>
          <p:cNvPr id="67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MiFID 2 (EU), Reg SCI (US), etc.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Biomed, food, etc.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AML, fraud, monitoring, etc.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European Artificial Intelligence Act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Standards (IEEE - P7003 standard 6, ISO/IEC </a:t>
            </a:r>
            <a:r>
              <a:rPr b="0" lang="fr-BE" sz="3200" spc="-1" strike="noStrike">
                <a:latin typeface="Arial"/>
              </a:rPr>
              <a:t>TR 24027:2021)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Incentives : fines, business interruption</a:t>
            </a:r>
            <a:endParaRPr b="0" lang="fr-BE" sz="32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504000" y="1584000"/>
            <a:ext cx="4032000" cy="2182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Non compliance can kill organizations</a:t>
            </a:r>
            <a:endParaRPr b="0" lang="fr-BE" sz="4400" spc="-1" strike="noStrike">
              <a:latin typeface="Arial"/>
            </a:endParaRPr>
          </a:p>
        </p:txBody>
      </p:sp>
      <p:pic>
        <p:nvPicPr>
          <p:cNvPr id="69" name="" descr=""/>
          <p:cNvPicPr/>
          <p:nvPr/>
        </p:nvPicPr>
        <p:blipFill>
          <a:blip r:embed="rId1"/>
          <a:stretch/>
        </p:blipFill>
        <p:spPr>
          <a:xfrm>
            <a:off x="4680000" y="0"/>
            <a:ext cx="5393160" cy="566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Plan of the talk</a:t>
            </a:r>
            <a:endParaRPr b="0" lang="fr-BE" sz="4400" spc="-1" strike="noStrike">
              <a:latin typeface="Arial"/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a5a5a5"/>
                </a:solidFill>
                <a:latin typeface="Arial"/>
              </a:rPr>
              <a:t>RegTech (emerging field of research)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a5a5a5"/>
                </a:solidFill>
                <a:latin typeface="Arial"/>
                <a:ea typeface="Noto Sans CJK SC"/>
              </a:rPr>
              <a:t>Origin of </a:t>
            </a:r>
            <a:r>
              <a:rPr b="0" lang="fr-BE" sz="3200" spc="-1" strike="noStrike">
                <a:solidFill>
                  <a:srgbClr val="a5a5a5"/>
                </a:solidFill>
                <a:latin typeface="Arial"/>
              </a:rPr>
              <a:t>RegTech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  <a:ea typeface="Noto Sans CJK SC"/>
              </a:rPr>
              <a:t>State of the art → insufficient </a:t>
            </a:r>
            <a:r>
              <a:rPr b="0" lang="fr-BE" sz="3200" spc="-1" strike="noStrike">
                <a:latin typeface="Arial"/>
              </a:rPr>
              <a:t>(research &amp; </a:t>
            </a:r>
            <a:r>
              <a:rPr b="0" lang="fr-BE" sz="3200" spc="-1" strike="noStrike">
                <a:latin typeface="Arial"/>
              </a:rPr>
              <a:t>commercial)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a5a5a5"/>
                </a:solidFill>
                <a:latin typeface="Arial"/>
              </a:rPr>
              <a:t>Comparison with NLP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a5a5a5"/>
                </a:solidFill>
                <a:latin typeface="Arial"/>
              </a:rPr>
              <a:t>Current research at IRIDIA (processes, BPM, PAIS)</a:t>
            </a:r>
            <a:endParaRPr b="0" lang="fr-BE" sz="32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The State of the Art in RegTech ...</a:t>
            </a:r>
            <a:endParaRPr b="0" lang="fr-BE" sz="4400" spc="-1" strike="noStrike">
              <a:latin typeface="Arial"/>
            </a:endParaRPr>
          </a:p>
        </p:txBody>
      </p:sp>
      <p:sp>
        <p:nvSpPr>
          <p:cNvPr id="73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3200" spc="-1" strike="noStrike">
                <a:latin typeface="Arial"/>
              </a:rPr>
              <a:t>… </a:t>
            </a:r>
            <a:r>
              <a:rPr b="0" lang="fr-BE" sz="3200" spc="-1" strike="noStrike">
                <a:latin typeface="Arial"/>
              </a:rPr>
              <a:t>as a business field</a:t>
            </a:r>
            <a:endParaRPr b="0" lang="fr-BE" sz="32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" descr=""/>
          <p:cNvPicPr/>
          <p:nvPr/>
        </p:nvPicPr>
        <p:blipFill>
          <a:blip r:embed="rId1"/>
          <a:stretch/>
        </p:blipFill>
        <p:spPr>
          <a:xfrm>
            <a:off x="792000" y="360"/>
            <a:ext cx="8746200" cy="566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AML</a:t>
            </a:r>
            <a:endParaRPr b="0" lang="fr-BE" sz="4400" spc="-1" strike="noStrike"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5758560" y="504000"/>
            <a:ext cx="1009440" cy="42840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2421360" y="1224000"/>
            <a:ext cx="5714640" cy="3990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Privacy </a:t>
            </a:r>
            <a:endParaRPr b="0" lang="fr-BE" sz="4400" spc="-1" strike="noStrike">
              <a:latin typeface="Arial"/>
            </a:endParaRPr>
          </a:p>
        </p:txBody>
      </p:sp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5976000" y="576000"/>
            <a:ext cx="1533240" cy="304560"/>
          </a:xfrm>
          <a:prstGeom prst="rect">
            <a:avLst/>
          </a:prstGeom>
          <a:ln>
            <a:noFill/>
          </a:ln>
        </p:spPr>
      </p:pic>
      <p:pic>
        <p:nvPicPr>
          <p:cNvPr id="80" name="" descr=""/>
          <p:cNvPicPr/>
          <p:nvPr/>
        </p:nvPicPr>
        <p:blipFill>
          <a:blip r:embed="rId2"/>
          <a:stretch/>
        </p:blipFill>
        <p:spPr>
          <a:xfrm>
            <a:off x="0" y="1152000"/>
            <a:ext cx="10079640" cy="5574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Etc.</a:t>
            </a:r>
            <a:endParaRPr b="0" lang="fr-BE" sz="4400" spc="-1" strike="noStrike">
              <a:latin typeface="Arial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The list of business </a:t>
            </a:r>
            <a:r>
              <a:rPr b="0" lang="fr-BE" sz="3200" spc="-1" strike="noStrike">
                <a:latin typeface="Arial"/>
              </a:rPr>
              <a:t>software is almost </a:t>
            </a:r>
            <a:r>
              <a:rPr b="0" lang="fr-BE" sz="3200" spc="-1" strike="noStrike">
                <a:latin typeface="Arial"/>
              </a:rPr>
              <a:t>endless</a:t>
            </a:r>
            <a:endParaRPr b="0" lang="fr-BE" sz="3200" spc="-1" strike="noStrike"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The emergence of RegTech ...</a:t>
            </a:r>
            <a:endParaRPr b="0" lang="fr-BE" sz="4400" spc="-1" strike="noStrike">
              <a:latin typeface="Arial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3200" spc="-1" strike="noStrike">
                <a:latin typeface="Arial"/>
              </a:rPr>
              <a:t>… </a:t>
            </a:r>
            <a:r>
              <a:rPr b="0" lang="fr-BE" sz="3200" spc="-1" strike="noStrike">
                <a:latin typeface="Arial"/>
              </a:rPr>
              <a:t>as a research field</a:t>
            </a:r>
            <a:endParaRPr b="0" lang="fr-BE" sz="3200" spc="-1" strike="noStrike"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7272000" y="1270440"/>
            <a:ext cx="3714480" cy="961560"/>
          </a:xfrm>
          <a:prstGeom prst="rect">
            <a:avLst/>
          </a:prstGeom>
          <a:ln>
            <a:noFill/>
          </a:ln>
        </p:spPr>
      </p:pic>
      <p:sp>
        <p:nvSpPr>
          <p:cNvPr id="86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Research’s conclusion</a:t>
            </a:r>
            <a:endParaRPr b="0" lang="fr-BE" sz="4400" spc="-1" strike="noStrike">
              <a:latin typeface="Arial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BE" sz="3200" spc="-1" strike="noStrike">
                <a:latin typeface="Arial"/>
              </a:rPr>
              <a:t>Commercial </a:t>
            </a:r>
            <a:r>
              <a:rPr b="0" lang="fr-BE" sz="3200" spc="-1" strike="noStrike">
                <a:latin typeface="Arial"/>
              </a:rPr>
              <a:t>s</a:t>
            </a:r>
            <a:r>
              <a:rPr b="0" lang="fr-BE" sz="3200" spc="-1" strike="noStrike">
                <a:latin typeface="Arial"/>
              </a:rPr>
              <a:t>oftware (ex. Relativity Trace) (Butler &amp; O’Brien, 2019).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i="1" lang="fr-BE" sz="3200" spc="-1" strike="noStrike">
                <a:latin typeface="Arial"/>
              </a:rPr>
              <a:t>Tower of Babel</a:t>
            </a:r>
            <a:r>
              <a:rPr b="0" lang="fr-BE" sz="3200" spc="-1" strike="noStrike">
                <a:latin typeface="Arial"/>
              </a:rPr>
              <a:t>, no interoperability</a:t>
            </a:r>
            <a:r>
              <a:rPr b="0" lang="fr-BE" sz="3200" spc="-1" strike="noStrike">
                <a:latin typeface="Arial"/>
              </a:rPr>
              <a:t> (Butler, 2017).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BE" sz="3200" spc="-1" strike="noStrike">
                <a:latin typeface="Arial"/>
                <a:ea typeface="Noto Sans CJK SC"/>
              </a:rPr>
              <a:t>Duplication</a:t>
            </a:r>
            <a:r>
              <a:rPr b="0" lang="fr-BE" sz="3200" spc="-1" strike="noStrike">
                <a:latin typeface="Arial"/>
                <a:ea typeface="Noto Sans CJK SC"/>
              </a:rPr>
              <a:t> of work (Johansson et al., 2019, Nicoletti, 2017) and “spaghetti pots of code and data” </a:t>
            </a:r>
            <a:r>
              <a:rPr b="0" lang="fr-BE" sz="3200" spc="-1" strike="noStrike">
                <a:latin typeface="Arial"/>
              </a:rPr>
              <a:t>(Butler, 2017).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  <a:ea typeface="Noto Sans CJK SC"/>
              </a:rPr>
              <a:t>Work remains essentially </a:t>
            </a:r>
            <a:r>
              <a:rPr b="1" lang="fr-BE" sz="3200" spc="-1" strike="noStrike">
                <a:latin typeface="Arial"/>
                <a:ea typeface="Noto Sans CJK SC"/>
              </a:rPr>
              <a:t>manual</a:t>
            </a:r>
            <a:r>
              <a:rPr b="0" lang="fr-BE" sz="3200" spc="-1" strike="noStrike">
                <a:latin typeface="Arial"/>
                <a:ea typeface="Noto Sans CJK SC"/>
              </a:rPr>
              <a:t>  (Li et al., 2022; Chander et al., 2021).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Field of research is </a:t>
            </a:r>
            <a:r>
              <a:rPr b="1" lang="fr-BE" sz="3200" spc="-1" strike="noStrike">
                <a:latin typeface="Arial"/>
              </a:rPr>
              <a:t>emerging</a:t>
            </a:r>
            <a:r>
              <a:rPr b="0" lang="fr-BE" sz="3200" spc="-1" strike="noStrike">
                <a:latin typeface="Arial"/>
              </a:rPr>
              <a:t> (Becker et al., 2020; Y.-P. Yang &amp; Tsang, 2018).</a:t>
            </a:r>
            <a:endParaRPr b="0" lang="fr-BE" sz="3200" spc="-1" strike="noStrike">
              <a:latin typeface="Arial"/>
            </a:endParaRPr>
          </a:p>
        </p:txBody>
      </p:sp>
      <p:sp>
        <p:nvSpPr>
          <p:cNvPr id="88" name="TextShape 3"/>
          <p:cNvSpPr txBox="1"/>
          <p:nvPr/>
        </p:nvSpPr>
        <p:spPr>
          <a:xfrm>
            <a:off x="5328000" y="4248000"/>
            <a:ext cx="180720" cy="427320"/>
          </a:xfrm>
          <a:prstGeom prst="rect">
            <a:avLst/>
          </a:prstGeom>
          <a:noFill/>
          <a:ln>
            <a:noFill/>
          </a:ln>
        </p:spPr>
      </p:sp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Plan of the talk</a:t>
            </a:r>
            <a:endParaRPr b="0" lang="fr-BE" sz="4400" spc="-1" strike="noStrike"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RegTech (emerging field of research)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  <a:ea typeface="Noto Sans CJK SC"/>
              </a:rPr>
              <a:t>Origin of </a:t>
            </a:r>
            <a:r>
              <a:rPr b="0" lang="fr-BE" sz="3200" spc="-1" strike="noStrike">
                <a:latin typeface="Arial"/>
              </a:rPr>
              <a:t>RegTech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  <a:ea typeface="Noto Sans CJK SC"/>
              </a:rPr>
              <a:t>State of the art → insufficient </a:t>
            </a:r>
            <a:r>
              <a:rPr b="0" lang="fr-BE" sz="3200" spc="-1" strike="noStrike">
                <a:latin typeface="Arial"/>
              </a:rPr>
              <a:t>(research &amp; commercial)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Comparison with NLP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Current research at IRIDIA (processes, BPM, PAIS)</a:t>
            </a:r>
            <a:endParaRPr b="0" lang="fr-BE" sz="32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Sources of complexity </a:t>
            </a:r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(cumulatives)</a:t>
            </a:r>
            <a:endParaRPr b="0" lang="fr-BE" sz="4400" spc="-1" strike="noStrike">
              <a:latin typeface="Aria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Times New Roman"/>
              </a:rPr>
              <a:t>A salient characteristic of RegTech is that it requires an </a:t>
            </a:r>
            <a:endParaRPr b="0" lang="fr-BE" sz="20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latin typeface="Times New Roman"/>
              </a:rPr>
              <a:t>interdisciplinary approach</a:t>
            </a:r>
            <a:r>
              <a:rPr b="1" lang="en-US" sz="2000" spc="-1" strike="noStrike">
                <a:solidFill>
                  <a:srgbClr val="ef413d"/>
                </a:solidFill>
                <a:latin typeface="Times New Roman"/>
              </a:rPr>
              <a:t> (choregraphies)</a:t>
            </a:r>
            <a:r>
              <a:rPr b="0" lang="en-US" sz="2000" spc="-1" strike="noStrike">
                <a:solidFill>
                  <a:srgbClr val="ef413d"/>
                </a:solidFill>
                <a:latin typeface="Times New Roman"/>
              </a:rPr>
              <a:t> </a:t>
            </a:r>
            <a:r>
              <a:rPr b="0" lang="en-US" sz="2000" spc="-1" strike="noStrike">
                <a:latin typeface="Times New Roman"/>
              </a:rPr>
              <a:t>(Johansson et al., 2019; Kavuri &amp; Milne, 2019) for </a:t>
            </a:r>
            <a:endParaRPr b="0" lang="fr-BE" sz="20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latin typeface="Times New Roman"/>
                <a:ea typeface="Noto Sans CJK SC"/>
              </a:rPr>
              <a:t>modeling complex </a:t>
            </a:r>
            <a:r>
              <a:rPr b="1" lang="en-US" sz="2000" spc="-1" strike="noStrike">
                <a:solidFill>
                  <a:srgbClr val="ef413d"/>
                </a:solidFill>
                <a:latin typeface="Times New Roman"/>
                <a:ea typeface="Noto Sans CJK SC"/>
              </a:rPr>
              <a:t>(annotation) </a:t>
            </a:r>
            <a:r>
              <a:rPr b="1" lang="en-US" sz="2000" spc="-1" strike="noStrike">
                <a:latin typeface="Times New Roman"/>
                <a:ea typeface="Noto Sans CJK SC"/>
              </a:rPr>
              <a:t>and non-stationary regulations </a:t>
            </a:r>
            <a:r>
              <a:rPr b="1" lang="en-US" sz="2000" spc="-1" strike="noStrike">
                <a:solidFill>
                  <a:srgbClr val="ef413d"/>
                </a:solidFill>
                <a:latin typeface="Times New Roman"/>
                <a:ea typeface="Noto Sans CJK SC"/>
              </a:rPr>
              <a:t>(repetitions)</a:t>
            </a:r>
            <a:r>
              <a:rPr b="0" lang="en-US" sz="2000" spc="-1" strike="noStrike">
                <a:latin typeface="Times New Roman"/>
                <a:ea typeface="Noto Sans CJK SC"/>
              </a:rPr>
              <a:t> (</a:t>
            </a:r>
            <a:r>
              <a:rPr b="0" lang="en-US" sz="2000" spc="-1" strike="noStrike">
                <a:latin typeface="Times New Roman"/>
              </a:rPr>
              <a:t>J. Li et al., 2023; Restrepo-Amariles &amp; Lewkowicz, 2020; Arner, Barberis &amp; Bukley, 2016) </a:t>
            </a:r>
            <a:r>
              <a:rPr b="0" lang="en-US" sz="2000" spc="-1" strike="noStrike">
                <a:solidFill>
                  <a:srgbClr val="222222"/>
                </a:solidFill>
                <a:latin typeface="Times New Roman"/>
                <a:ea typeface="Times New Roman"/>
              </a:rPr>
              <a:t>and  </a:t>
            </a:r>
            <a:endParaRPr b="0" lang="fr-BE" sz="20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22222"/>
                </a:solidFill>
                <a:latin typeface="Times New Roman"/>
                <a:ea typeface="Times New Roman"/>
              </a:rPr>
              <a:t>overseeing </a:t>
            </a:r>
            <a:r>
              <a:rPr b="1" lang="en-US" sz="2000" spc="-1" strike="noStrike">
                <a:solidFill>
                  <a:srgbClr val="222222"/>
                </a:solidFill>
                <a:latin typeface="Times New Roman"/>
                <a:ea typeface="Times New Roman"/>
              </a:rPr>
              <a:t>complex data </a:t>
            </a:r>
            <a:r>
              <a:rPr b="1" lang="en-US" sz="2000" spc="-1" strike="noStrike">
                <a:solidFill>
                  <a:srgbClr val="ef413d"/>
                </a:solidFill>
                <a:latin typeface="Times New Roman"/>
                <a:ea typeface="Noto Sans CJK SC"/>
              </a:rPr>
              <a:t>(data heterogeneity)</a:t>
            </a:r>
            <a:r>
              <a:rPr b="0" lang="en-US" sz="2000" spc="-1" strike="noStrike">
                <a:solidFill>
                  <a:srgbClr val="222222"/>
                </a:solidFill>
                <a:latin typeface="Times New Roman"/>
                <a:ea typeface="Times New Roman"/>
              </a:rPr>
              <a:t> flows, including </a:t>
            </a:r>
            <a:r>
              <a:rPr b="1" lang="en-US" sz="2000" spc="-1" strike="noStrike">
                <a:solidFill>
                  <a:srgbClr val="222222"/>
                </a:solidFill>
                <a:latin typeface="Times New Roman"/>
                <a:ea typeface="Times New Roman"/>
              </a:rPr>
              <a:t>high volumes of data</a:t>
            </a:r>
            <a:r>
              <a:rPr b="0" lang="en-US" sz="2000" spc="-1" strike="noStrike">
                <a:solidFill>
                  <a:srgbClr val="222222"/>
                </a:solidFill>
                <a:latin typeface="Times New Roman"/>
                <a:ea typeface="Times New Roman"/>
              </a:rPr>
              <a:t> from disparate sources (CRM, ERP, emails, etc.) and siloed processes </a:t>
            </a:r>
            <a:r>
              <a:rPr b="1" lang="en-US" sz="2000" spc="-1" strike="noStrike">
                <a:solidFill>
                  <a:srgbClr val="ef413d"/>
                </a:solidFill>
                <a:latin typeface="Times New Roman"/>
                <a:ea typeface="Times New Roman"/>
              </a:rPr>
              <a:t>(big data)</a:t>
            </a:r>
            <a:r>
              <a:rPr b="0" lang="en-US" sz="2000" spc="-1" strike="noStrike">
                <a:solidFill>
                  <a:srgbClr val="222222"/>
                </a:solidFill>
                <a:latin typeface="Times New Roman"/>
                <a:ea typeface="Times New Roman"/>
              </a:rPr>
              <a:t>, often in </a:t>
            </a:r>
            <a:endParaRPr b="0" lang="fr-BE" sz="20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222222"/>
                </a:solidFill>
                <a:latin typeface="Times New Roman"/>
                <a:ea typeface="Times New Roman"/>
              </a:rPr>
              <a:t>real-time</a:t>
            </a:r>
            <a:r>
              <a:rPr b="1" lang="en-US" sz="2000" spc="-1" strike="noStrike">
                <a:solidFill>
                  <a:srgbClr val="ef413d"/>
                </a:solidFill>
                <a:latin typeface="Times New Roman"/>
                <a:ea typeface="Times New Roman"/>
              </a:rPr>
              <a:t> (benchmark)</a:t>
            </a:r>
            <a:r>
              <a:rPr b="0" lang="en-US" sz="2000" spc="-1" strike="noStrike">
                <a:solidFill>
                  <a:srgbClr val="222222"/>
                </a:solidFill>
                <a:latin typeface="Times New Roman"/>
                <a:ea typeface="Times New Roman"/>
              </a:rPr>
              <a:t> (J. Li et al., 2023; Haelterman, 2022; Papantoniou, 2022; Mahanti, 2021a; Al-Shabandar et al., 2019; Rashid, 2019; Anagnostopoulos, 2018).</a:t>
            </a:r>
            <a:endParaRPr b="0" lang="fr-BE" sz="2000" spc="-1" strike="noStrike"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OPP-115 (privacy policies, 2016)</a:t>
            </a:r>
            <a:endParaRPr b="0" lang="fr-BE" sz="4400" spc="-1" strike="noStrike">
              <a:latin typeface="Aria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115 annotated privacy policies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23.000 annotations, commercial software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ed1c24"/>
                </a:solidFill>
                <a:latin typeface="Arial"/>
              </a:rPr>
              <a:t>pre-GDPR</a:t>
            </a:r>
            <a:endParaRPr b="0" lang="fr-BE" sz="3200" spc="-1" strike="noStrike">
              <a:latin typeface="Arial"/>
            </a:endParaRPr>
          </a:p>
        </p:txBody>
      </p:sp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2304000" y="3600000"/>
            <a:ext cx="1296000" cy="1296000"/>
          </a:xfrm>
          <a:prstGeom prst="rect">
            <a:avLst/>
          </a:prstGeom>
          <a:ln>
            <a:noFill/>
          </a:ln>
        </p:spPr>
      </p:pic>
      <p:pic>
        <p:nvPicPr>
          <p:cNvPr id="94" name="" descr=""/>
          <p:cNvPicPr/>
          <p:nvPr/>
        </p:nvPicPr>
        <p:blipFill>
          <a:blip r:embed="rId2"/>
          <a:stretch/>
        </p:blipFill>
        <p:spPr>
          <a:xfrm>
            <a:off x="3977280" y="3545280"/>
            <a:ext cx="1350720" cy="1350720"/>
          </a:xfrm>
          <a:prstGeom prst="rect">
            <a:avLst/>
          </a:prstGeom>
          <a:ln>
            <a:noFill/>
          </a:ln>
        </p:spPr>
      </p:pic>
      <p:pic>
        <p:nvPicPr>
          <p:cNvPr id="95" name="" descr=""/>
          <p:cNvPicPr/>
          <p:nvPr/>
        </p:nvPicPr>
        <p:blipFill>
          <a:blip r:embed="rId3"/>
          <a:stretch/>
        </p:blipFill>
        <p:spPr>
          <a:xfrm>
            <a:off x="5544000" y="3528000"/>
            <a:ext cx="1230840" cy="123084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4"/>
          <a:stretch/>
        </p:blipFill>
        <p:spPr>
          <a:xfrm>
            <a:off x="7056000" y="3480120"/>
            <a:ext cx="1271880" cy="1271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OPP-115 (privacy policies, 2016)</a:t>
            </a:r>
            <a:endParaRPr b="0" lang="fr-BE" sz="4400" spc="-1" strike="noStrike">
              <a:latin typeface="Aria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2219400" y="1224000"/>
            <a:ext cx="6276600" cy="4047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OPP-115 (privacy policies, 2016)</a:t>
            </a:r>
            <a:endParaRPr b="0" lang="fr-BE" sz="4400" spc="-1" strike="noStrike">
              <a:latin typeface="Arial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1450080" y="1042200"/>
            <a:ext cx="7333920" cy="4285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CUAD (NEURIPS, 2021)</a:t>
            </a:r>
            <a:endParaRPr b="0" lang="fr-BE" sz="4400" spc="-1" strike="noStrike">
              <a:latin typeface="Arial"/>
            </a:endParaRPr>
          </a:p>
        </p:txBody>
      </p:sp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1818360" y="1656000"/>
            <a:ext cx="6533640" cy="2009520"/>
          </a:xfrm>
          <a:prstGeom prst="rect">
            <a:avLst/>
          </a:prstGeom>
          <a:ln>
            <a:noFill/>
          </a:ln>
        </p:spPr>
      </p:pic>
      <p:pic>
        <p:nvPicPr>
          <p:cNvPr id="103" name="" descr=""/>
          <p:cNvPicPr/>
          <p:nvPr/>
        </p:nvPicPr>
        <p:blipFill>
          <a:blip r:embed="rId2"/>
          <a:stretch/>
        </p:blipFill>
        <p:spPr>
          <a:xfrm>
            <a:off x="17280" y="3527280"/>
            <a:ext cx="2142720" cy="2142720"/>
          </a:xfrm>
          <a:prstGeom prst="rect">
            <a:avLst/>
          </a:prstGeom>
          <a:ln>
            <a:noFill/>
          </a:ln>
        </p:spPr>
      </p:pic>
      <p:sp>
        <p:nvSpPr>
          <p:cNvPr id="104" name="TextShape 2"/>
          <p:cNvSpPr txBox="1"/>
          <p:nvPr/>
        </p:nvSpPr>
        <p:spPr>
          <a:xfrm>
            <a:off x="4392000" y="1080000"/>
            <a:ext cx="1368000" cy="37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BE" sz="1000" spc="-1" strike="noStrike">
                <a:latin typeface="Arial"/>
              </a:rPr>
              <a:t>13,000 annotations</a:t>
            </a:r>
            <a:endParaRPr b="0" lang="fr-BE" sz="1000" spc="-1" strike="noStrike"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7776000" y="360"/>
            <a:ext cx="2350080" cy="5669640"/>
          </a:xfrm>
          <a:prstGeom prst="rect">
            <a:avLst/>
          </a:prstGeom>
          <a:ln>
            <a:noFill/>
          </a:ln>
        </p:spPr>
      </p:pic>
      <p:sp>
        <p:nvSpPr>
          <p:cNvPr id="106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CUAD (NEURIPS, 2021)</a:t>
            </a:r>
            <a:endParaRPr b="0" lang="fr-BE" sz="4400" spc="-1" strike="noStrike">
              <a:latin typeface="Arial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2"/>
          <a:stretch/>
        </p:blipFill>
        <p:spPr>
          <a:xfrm>
            <a:off x="360000" y="1403640"/>
            <a:ext cx="6619680" cy="3276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GDPR120Q (ULB, 2023)</a:t>
            </a:r>
            <a:endParaRPr b="0" lang="fr-BE" sz="4400" spc="-1" strike="noStrike">
              <a:latin typeface="Arial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936000" y="1565640"/>
            <a:ext cx="8308080" cy="2394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BE" sz="1800" spc="-1" strike="noStrike">
                <a:latin typeface="Arial"/>
              </a:rPr>
              <a:t>1. </a:t>
            </a:r>
            <a:r>
              <a:rPr b="0" lang="fr-BE" sz="1800" spc="-1" strike="noStrike">
                <a:solidFill>
                  <a:srgbClr val="00a65d"/>
                </a:solidFill>
                <a:latin typeface="Arial"/>
              </a:rPr>
              <a:t>Document to Regulation</a:t>
            </a:r>
            <a:r>
              <a:rPr b="0" lang="fr-BE" sz="1800" spc="-1" strike="noStrike">
                <a:latin typeface="Arial"/>
              </a:rPr>
              <a:t> (Formal and Substantial) Compliance, where the</a:t>
            </a:r>
            <a:endParaRPr b="0" lang="fr-BE" sz="1800" spc="-1" strike="noStrike">
              <a:latin typeface="Arial"/>
            </a:endParaRPr>
          </a:p>
          <a:p>
            <a:r>
              <a:rPr b="0" lang="fr-BE" sz="1800" spc="-1" strike="noStrike">
                <a:latin typeface="Arial"/>
              </a:rPr>
              <a:t>compliance of a document is assessed against a regulation (here, the GDPR),</a:t>
            </a:r>
            <a:endParaRPr b="0" lang="fr-BE" sz="1800" spc="-1" strike="noStrike">
              <a:latin typeface="Arial"/>
            </a:endParaRPr>
          </a:p>
          <a:p>
            <a:r>
              <a:rPr b="0" lang="fr-BE" sz="1800" spc="-1" strike="noStrike">
                <a:latin typeface="Arial"/>
              </a:rPr>
              <a:t>both in form and in substance.</a:t>
            </a:r>
            <a:endParaRPr b="0" lang="fr-BE" sz="1800" spc="-1" strike="noStrike">
              <a:latin typeface="Arial"/>
            </a:endParaRPr>
          </a:p>
          <a:p>
            <a:r>
              <a:rPr b="0" lang="fr-BE" sz="1800" spc="-1" strike="noStrike">
                <a:latin typeface="Arial"/>
              </a:rPr>
              <a:t>2. </a:t>
            </a:r>
            <a:r>
              <a:rPr b="0" lang="fr-BE" sz="1800" spc="-1" strike="noStrike">
                <a:solidFill>
                  <a:srgbClr val="00a65d"/>
                </a:solidFill>
                <a:latin typeface="Arial"/>
              </a:rPr>
              <a:t>Document Chain Compliance</a:t>
            </a:r>
            <a:r>
              <a:rPr b="0" lang="fr-BE" sz="1800" spc="-1" strike="noStrike">
                <a:latin typeface="Arial"/>
              </a:rPr>
              <a:t>, where the documents are assessed against the</a:t>
            </a:r>
            <a:endParaRPr b="0" lang="fr-BE" sz="1800" spc="-1" strike="noStrike">
              <a:latin typeface="Arial"/>
            </a:endParaRPr>
          </a:p>
          <a:p>
            <a:r>
              <a:rPr b="0" lang="fr-BE" sz="1800" spc="-1" strike="noStrike">
                <a:latin typeface="Arial"/>
              </a:rPr>
              <a:t>main contractual standards or against documents with a higher hierarchy in</a:t>
            </a:r>
            <a:endParaRPr b="0" lang="fr-BE" sz="1800" spc="-1" strike="noStrike">
              <a:latin typeface="Arial"/>
            </a:endParaRPr>
          </a:p>
          <a:p>
            <a:r>
              <a:rPr b="0" lang="fr-BE" sz="1800" spc="-1" strike="noStrike">
                <a:latin typeface="Arial"/>
              </a:rPr>
              <a:t>the chain.</a:t>
            </a:r>
            <a:endParaRPr b="0" lang="fr-BE" sz="1800" spc="-1" strike="noStrike">
              <a:latin typeface="Arial"/>
            </a:endParaRPr>
          </a:p>
          <a:p>
            <a:r>
              <a:rPr b="0" lang="fr-BE" sz="1800" spc="-1" strike="noStrike">
                <a:latin typeface="Arial"/>
              </a:rPr>
              <a:t>3. </a:t>
            </a:r>
            <a:r>
              <a:rPr b="0" lang="fr-BE" sz="1800" spc="-1" strike="noStrike">
                <a:solidFill>
                  <a:srgbClr val="00a65d"/>
                </a:solidFill>
                <a:latin typeface="Arial"/>
              </a:rPr>
              <a:t>Operational compliance</a:t>
            </a:r>
            <a:r>
              <a:rPr b="0" lang="fr-BE" sz="1800" spc="-1" strike="noStrike">
                <a:latin typeface="Arial"/>
              </a:rPr>
              <a:t>, which checks that the practice described in one or</a:t>
            </a:r>
            <a:endParaRPr b="0" lang="fr-BE" sz="1800" spc="-1" strike="noStrike">
              <a:latin typeface="Arial"/>
            </a:endParaRPr>
          </a:p>
          <a:p>
            <a:r>
              <a:rPr b="0" lang="fr-BE" sz="1800" spc="-1" strike="noStrike">
                <a:latin typeface="Arial"/>
              </a:rPr>
              <a:t>more documents is actually carried out by the relevant stakeholder (i.e., data</a:t>
            </a:r>
            <a:endParaRPr b="0" lang="fr-BE" sz="1800" spc="-1" strike="noStrike">
              <a:latin typeface="Arial"/>
            </a:endParaRPr>
          </a:p>
          <a:p>
            <a:r>
              <a:rPr b="0" lang="fr-BE" sz="1800" spc="-1" strike="noStrike">
                <a:latin typeface="Arial"/>
              </a:rPr>
              <a:t>is erased at the end of the data retention period).</a:t>
            </a:r>
            <a:endParaRPr b="0" lang="fr-BE" sz="1800" spc="-1" strike="noStrike"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0" y="4176000"/>
            <a:ext cx="3028680" cy="1514160"/>
          </a:xfrm>
          <a:prstGeom prst="rect">
            <a:avLst/>
          </a:prstGeom>
          <a:ln>
            <a:noFill/>
          </a:ln>
        </p:spPr>
      </p:pic>
      <p:sp>
        <p:nvSpPr>
          <p:cNvPr id="111" name="TextShape 3"/>
          <p:cNvSpPr txBox="1"/>
          <p:nvPr/>
        </p:nvSpPr>
        <p:spPr>
          <a:xfrm>
            <a:off x="3738240" y="1046160"/>
            <a:ext cx="2857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BE" sz="1800" spc="-1" strike="noStrike">
                <a:latin typeface="Arial"/>
              </a:rPr>
              <a:t>38.000 annotations</a:t>
            </a:r>
            <a:endParaRPr b="0" lang="fr-BE" sz="1800" spc="-1" strike="noStrike"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GDPR120Q (ULB, 2023)</a:t>
            </a:r>
            <a:endParaRPr b="0" lang="fr-BE" sz="4400" spc="-1" strike="noStrike">
              <a:latin typeface="Arial"/>
            </a:endParaRPr>
          </a:p>
        </p:txBody>
      </p:sp>
      <p:pic>
        <p:nvPicPr>
          <p:cNvPr id="113" name="" descr=""/>
          <p:cNvPicPr/>
          <p:nvPr/>
        </p:nvPicPr>
        <p:blipFill>
          <a:blip r:embed="rId1"/>
          <a:stretch/>
        </p:blipFill>
        <p:spPr>
          <a:xfrm>
            <a:off x="2920320" y="1152360"/>
            <a:ext cx="4390560" cy="4362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Intermediary conclusion</a:t>
            </a:r>
            <a:endParaRPr b="0" lang="fr-BE" sz="4400" spc="-1" strike="noStrike">
              <a:latin typeface="Arial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Research &amp; commercial soft. are progressing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Small research communities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Far from automation</a:t>
            </a:r>
            <a:endParaRPr b="0" lang="fr-BE" sz="3200" spc="-1" strike="noStrike"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What are the bottlenecks ?</a:t>
            </a:r>
            <a:endParaRPr b="0" lang="fr-BE" sz="4400" spc="-1" strike="noStrike">
              <a:latin typeface="Arial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Why do we have excellent NLP models and bad RegTech solutions ?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Why can we model proteins (AlphaFold) but not contracts ?</a:t>
            </a:r>
            <a:endParaRPr b="0" lang="fr-BE" sz="3200" spc="-1" strike="noStrike"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504000" y="6156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The emergence of RegTech ...</a:t>
            </a:r>
            <a:endParaRPr b="0" lang="fr-BE" sz="4400" spc="-1" strike="noStrike">
              <a:latin typeface="Arial"/>
            </a:endParaRPr>
          </a:p>
        </p:txBody>
      </p:sp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1512000" y="891720"/>
            <a:ext cx="7311960" cy="4292280"/>
          </a:xfrm>
          <a:prstGeom prst="rect">
            <a:avLst/>
          </a:prstGeom>
          <a:ln>
            <a:noFill/>
          </a:ln>
        </p:spPr>
      </p:pic>
      <p:pic>
        <p:nvPicPr>
          <p:cNvPr id="49" name="" descr=""/>
          <p:cNvPicPr/>
          <p:nvPr/>
        </p:nvPicPr>
        <p:blipFill>
          <a:blip r:embed="rId2"/>
          <a:stretch/>
        </p:blipFill>
        <p:spPr>
          <a:xfrm>
            <a:off x="7117920" y="830160"/>
            <a:ext cx="2962080" cy="1761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Do we have the right metric ?</a:t>
            </a:r>
            <a:endParaRPr b="0" lang="fr-BE" sz="4400" spc="-1" strike="noStrike">
              <a:latin typeface="Arial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Early scientific fields are often quite qualitative and become more quantitative as they mature. [...] the critical weakness is whether the metric actually, </a:t>
            </a:r>
            <a:r>
              <a:rPr b="1" lang="fr-BE" sz="3200" spc="-1" strike="noStrike">
                <a:latin typeface="Arial"/>
              </a:rPr>
              <a:t>reliably tracks the property of interest</a:t>
            </a:r>
            <a:r>
              <a:rPr b="0" lang="fr-BE" sz="3200" spc="-1" strike="noStrike">
                <a:latin typeface="Arial"/>
              </a:rPr>
              <a:t>, not the rigor with which the metric is evaluated (source : Reflections on Qualitative Research, https://transformer-circuits.pub/2024/qualitative-essay/index.html, Chris Olah, Adam Jermyn)</a:t>
            </a:r>
            <a:endParaRPr b="0" lang="fr-BE" sz="3200" spc="-1" strike="noStrike">
              <a:latin typeface="Arial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Objective of my research at      </a:t>
            </a:r>
            <a:endParaRPr b="0" lang="fr-BE" sz="4400" spc="-1" strike="noStrike">
              <a:latin typeface="Arial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Find the right metrics for RegTech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  <a:ea typeface="Noto Sans CJK SC"/>
              </a:rPr>
              <a:t>Build the right tools</a:t>
            </a:r>
            <a:r>
              <a:rPr b="0" lang="fr-BE" sz="3200" spc="-1" strike="noStrike">
                <a:latin typeface="Arial"/>
              </a:rPr>
              <a:t> for RegTech</a:t>
            </a:r>
            <a:endParaRPr b="0" lang="fr-BE" sz="3200" spc="-1" strike="noStrike">
              <a:latin typeface="Arial"/>
            </a:endParaRPr>
          </a:p>
        </p:txBody>
      </p:sp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8103240" y="-392760"/>
            <a:ext cx="1904760" cy="1904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Methodology</a:t>
            </a:r>
            <a:endParaRPr b="0" lang="fr-BE" sz="4400" spc="-1" strike="noStrike">
              <a:latin typeface="Arial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3200" spc="-1" strike="noStrike">
                <a:latin typeface="Arial"/>
              </a:rPr>
              <a:t>Let us start with what exists and works. </a:t>
            </a:r>
            <a:endParaRPr b="0" lang="fr-BE" sz="3200" spc="-1" strike="noStrike">
              <a:latin typeface="Arial"/>
            </a:endParaRPr>
          </a:p>
          <a:p>
            <a:pPr algn="ctr"/>
            <a:r>
              <a:rPr b="0" lang="fr-BE" sz="3200" spc="-1" strike="noStrike">
                <a:latin typeface="Arial"/>
              </a:rPr>
              <a:t>Find </a:t>
            </a:r>
            <a:r>
              <a:rPr b="1" lang="fr-BE" sz="3200" spc="-1" strike="noStrike">
                <a:latin typeface="Arial"/>
              </a:rPr>
              <a:t>key differences</a:t>
            </a:r>
            <a:r>
              <a:rPr b="0" lang="fr-BE" sz="3200" spc="-1" strike="noStrike">
                <a:latin typeface="Arial"/>
              </a:rPr>
              <a:t>.</a:t>
            </a:r>
            <a:endParaRPr b="0" lang="fr-BE" sz="3200" spc="-1" strike="noStrike">
              <a:latin typeface="Arial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Plan of the talk</a:t>
            </a:r>
            <a:endParaRPr b="0" lang="fr-BE" sz="4400" spc="-1" strike="noStrike">
              <a:latin typeface="Arial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a5a5a5"/>
                </a:solidFill>
                <a:latin typeface="Arial"/>
              </a:rPr>
              <a:t>RegTech (emerging field of research)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a5a5a5"/>
                </a:solidFill>
                <a:latin typeface="Arial"/>
                <a:ea typeface="Noto Sans CJK SC"/>
              </a:rPr>
              <a:t>Origin of </a:t>
            </a:r>
            <a:r>
              <a:rPr b="0" lang="fr-BE" sz="3200" spc="-1" strike="noStrike">
                <a:solidFill>
                  <a:srgbClr val="a5a5a5"/>
                </a:solidFill>
                <a:latin typeface="Arial"/>
              </a:rPr>
              <a:t>RegTech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a5a5a5"/>
                </a:solidFill>
                <a:latin typeface="Arial"/>
                <a:ea typeface="Noto Sans CJK SC"/>
              </a:rPr>
              <a:t>State of the art → insufficient </a:t>
            </a:r>
            <a:r>
              <a:rPr b="0" lang="fr-BE" sz="3200" spc="-1" strike="noStrike">
                <a:solidFill>
                  <a:srgbClr val="a5a5a5"/>
                </a:solidFill>
                <a:latin typeface="Arial"/>
              </a:rPr>
              <a:t>(research &amp; commercial)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Comparison with NLP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a5a5a5"/>
                </a:solidFill>
                <a:latin typeface="Arial"/>
              </a:rPr>
              <a:t>Current research at IRIDIA (processes, BPM, PAIS)</a:t>
            </a:r>
            <a:endParaRPr b="0" lang="fr-BE" sz="3200" spc="-1" strike="noStrike">
              <a:latin typeface="Arial"/>
            </a:endParaRPr>
          </a:p>
        </p:txBody>
      </p:sp>
    </p:spTree>
  </p:cSld>
  <p:timing>
    <p:tnLst>
      <p:par>
        <p:cTn id="65" dur="indefinite" restart="never" nodeType="tmRoot">
          <p:childTnLst>
            <p:seq>
              <p:cTn id="6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Benchmarks, CRISP-DM</a:t>
            </a:r>
            <a:endParaRPr b="0" lang="fr-BE" sz="4400" spc="-1" strike="noStrike"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648000" y="1722960"/>
            <a:ext cx="3600000" cy="2885040"/>
          </a:xfrm>
          <a:prstGeom prst="rect">
            <a:avLst/>
          </a:prstGeom>
          <a:ln>
            <a:noFill/>
          </a:ln>
        </p:spPr>
      </p:pic>
      <p:pic>
        <p:nvPicPr>
          <p:cNvPr id="129" name="" descr=""/>
          <p:cNvPicPr/>
          <p:nvPr/>
        </p:nvPicPr>
        <p:blipFill>
          <a:blip r:embed="rId2"/>
          <a:stretch/>
        </p:blipFill>
        <p:spPr>
          <a:xfrm>
            <a:off x="5112000" y="1227240"/>
            <a:ext cx="4302720" cy="4028760"/>
          </a:xfrm>
          <a:prstGeom prst="rect">
            <a:avLst/>
          </a:prstGeom>
          <a:ln>
            <a:noFill/>
          </a:ln>
        </p:spPr>
      </p:pic>
      <p:sp>
        <p:nvSpPr>
          <p:cNvPr id="130" name="TextShape 2"/>
          <p:cNvSpPr txBox="1"/>
          <p:nvPr/>
        </p:nvSpPr>
        <p:spPr>
          <a:xfrm>
            <a:off x="8406720" y="1197720"/>
            <a:ext cx="160128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BE" sz="1800" spc="-1" strike="noStrike">
                <a:solidFill>
                  <a:srgbClr val="ed1c24"/>
                </a:solidFill>
                <a:latin typeface="Arial"/>
              </a:rPr>
              <a:t>Annotations</a:t>
            </a:r>
            <a:endParaRPr b="1" lang="fr-BE" sz="1800" spc="-1" strike="noStrike">
              <a:solidFill>
                <a:srgbClr val="ed1c24"/>
              </a:solidFill>
              <a:latin typeface="Arial"/>
            </a:endParaRPr>
          </a:p>
        </p:txBody>
      </p:sp>
      <p:sp>
        <p:nvSpPr>
          <p:cNvPr id="131" name="Line 3"/>
          <p:cNvSpPr/>
          <p:nvPr/>
        </p:nvSpPr>
        <p:spPr>
          <a:xfrm flipH="1">
            <a:off x="8856000" y="1512000"/>
            <a:ext cx="288000" cy="1080000"/>
          </a:xfrm>
          <a:prstGeom prst="line">
            <a:avLst/>
          </a:prstGeom>
          <a:ln>
            <a:solidFill>
              <a:srgbClr val="fe007f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67" dur="indefinite" restart="never" nodeType="tmRoot">
          <p:childTnLst>
            <p:seq>
              <p:cTn id="6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  <a:ea typeface="Noto Sans CJK SC"/>
              </a:rPr>
              <a:t>NLP example: task definition</a:t>
            </a:r>
            <a:endParaRPr b="0" lang="fr-BE" sz="4400" spc="-1" strike="noStrike">
              <a:latin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3106440" y="2025360"/>
            <a:ext cx="3733560" cy="1142640"/>
          </a:xfrm>
          <a:prstGeom prst="rect">
            <a:avLst/>
          </a:prstGeom>
          <a:ln>
            <a:noFill/>
          </a:ln>
        </p:spPr>
      </p:pic>
      <p:sp>
        <p:nvSpPr>
          <p:cNvPr id="134" name="TextShape 2"/>
          <p:cNvSpPr txBox="1"/>
          <p:nvPr/>
        </p:nvSpPr>
        <p:spPr>
          <a:xfrm>
            <a:off x="3816000" y="3109680"/>
            <a:ext cx="2808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BE" sz="1800" spc="-1" strike="noStrike">
                <a:latin typeface="Arial"/>
              </a:rPr>
              <a:t>eg. POS Tagging (NLP)</a:t>
            </a:r>
            <a:endParaRPr b="0" lang="fr-BE" sz="1800" spc="-1" strike="noStrike">
              <a:latin typeface="Arial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2"/>
          <a:stretch/>
        </p:blipFill>
        <p:spPr>
          <a:xfrm>
            <a:off x="8064000" y="3850560"/>
            <a:ext cx="2808000" cy="2629440"/>
          </a:xfrm>
          <a:prstGeom prst="rect">
            <a:avLst/>
          </a:prstGeom>
          <a:ln>
            <a:noFill/>
          </a:ln>
        </p:spPr>
      </p:pic>
      <p:sp>
        <p:nvSpPr>
          <p:cNvPr id="136" name="CustomShape 3"/>
          <p:cNvSpPr/>
          <p:nvPr/>
        </p:nvSpPr>
        <p:spPr>
          <a:xfrm>
            <a:off x="8424000" y="4032000"/>
            <a:ext cx="1080000" cy="720000"/>
          </a:xfrm>
          <a:prstGeom prst="rect">
            <a:avLst/>
          </a:prstGeom>
          <a:noFill/>
          <a:ln w="36000">
            <a:solidFill>
              <a:srgbClr val="00e472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69" dur="indefinite" restart="never" nodeType="tmRoot">
          <p:childTnLst>
            <p:seq>
              <p:cTn id="7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  <a:ea typeface="Noto Sans CJK SC"/>
              </a:rPr>
              <a:t>NLP example: get data</a:t>
            </a:r>
            <a:endParaRPr b="0" lang="fr-BE" sz="4400" spc="-1" strike="noStrike">
              <a:latin typeface="Arial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4400" spc="-1" strike="noStrike">
                <a:latin typeface="Arial"/>
                <a:ea typeface="Noto Sans CJK SC"/>
              </a:rPr>
              <a:t>eg. articles of </a:t>
            </a:r>
            <a:r>
              <a:rPr b="1" lang="fr-BE" sz="4400" spc="-1" strike="noStrike">
                <a:latin typeface="Arial"/>
                <a:ea typeface="Noto Sans CJK SC"/>
              </a:rPr>
              <a:t>Wall Street Journal</a:t>
            </a:r>
            <a:endParaRPr b="0" lang="fr-BE" sz="44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4400" spc="-1" strike="noStrike">
                <a:latin typeface="Arial"/>
                <a:ea typeface="Noto Sans CJK SC"/>
              </a:rPr>
              <a:t>preprocess</a:t>
            </a:r>
            <a:endParaRPr b="0" lang="fr-BE" sz="4400" spc="-1" strike="noStrike"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7488000" y="3706560"/>
            <a:ext cx="2808000" cy="2629440"/>
          </a:xfrm>
          <a:prstGeom prst="rect">
            <a:avLst/>
          </a:prstGeom>
          <a:ln>
            <a:noFill/>
          </a:ln>
        </p:spPr>
      </p:pic>
      <p:sp>
        <p:nvSpPr>
          <p:cNvPr id="140" name="CustomShape 3"/>
          <p:cNvSpPr/>
          <p:nvPr/>
        </p:nvSpPr>
        <p:spPr>
          <a:xfrm>
            <a:off x="8352000" y="4680000"/>
            <a:ext cx="1080000" cy="720000"/>
          </a:xfrm>
          <a:prstGeom prst="rect">
            <a:avLst/>
          </a:prstGeom>
          <a:noFill/>
          <a:ln w="36000">
            <a:solidFill>
              <a:srgbClr val="00e47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4"/>
          <p:cNvSpPr/>
          <p:nvPr/>
        </p:nvSpPr>
        <p:spPr>
          <a:xfrm>
            <a:off x="8856000" y="3894840"/>
            <a:ext cx="1080000" cy="720000"/>
          </a:xfrm>
          <a:prstGeom prst="rect">
            <a:avLst/>
          </a:prstGeom>
          <a:noFill/>
          <a:ln w="36000">
            <a:solidFill>
              <a:srgbClr val="00e472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1" dur="indefinite" restart="never" nodeType="tmRoot">
          <p:childTnLst>
            <p:seq>
              <p:cTn id="7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  <a:ea typeface="Noto Sans CJK SC"/>
              </a:rPr>
              <a:t>NLP example:</a:t>
            </a:r>
            <a:r>
              <a:rPr b="0" lang="fr-BE" sz="4400" spc="-1" strike="noStrike">
                <a:latin typeface="Arial"/>
                <a:ea typeface="Noto Sans CJK SC"/>
              </a:rPr>
              <a:t> annotate</a:t>
            </a:r>
            <a:endParaRPr b="0" lang="fr-BE" sz="4400" spc="-1" strike="noStrike"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1335600" y="1702800"/>
            <a:ext cx="7808400" cy="3769200"/>
          </a:xfrm>
          <a:prstGeom prst="rect">
            <a:avLst/>
          </a:prstGeom>
          <a:ln>
            <a:noFill/>
          </a:ln>
        </p:spPr>
      </p:pic>
      <p:pic>
        <p:nvPicPr>
          <p:cNvPr id="144" name="" descr=""/>
          <p:cNvPicPr/>
          <p:nvPr/>
        </p:nvPicPr>
        <p:blipFill>
          <a:blip r:embed="rId2"/>
          <a:stretch/>
        </p:blipFill>
        <p:spPr>
          <a:xfrm>
            <a:off x="7200000" y="3706560"/>
            <a:ext cx="2808000" cy="2629440"/>
          </a:xfrm>
          <a:prstGeom prst="rect">
            <a:avLst/>
          </a:prstGeom>
          <a:ln>
            <a:noFill/>
          </a:ln>
        </p:spPr>
      </p:pic>
      <p:sp>
        <p:nvSpPr>
          <p:cNvPr id="145" name="CustomShape 2"/>
          <p:cNvSpPr/>
          <p:nvPr/>
        </p:nvSpPr>
        <p:spPr>
          <a:xfrm>
            <a:off x="8856000" y="4392000"/>
            <a:ext cx="1080000" cy="720000"/>
          </a:xfrm>
          <a:prstGeom prst="rect">
            <a:avLst/>
          </a:prstGeom>
          <a:noFill/>
          <a:ln w="36000">
            <a:solidFill>
              <a:srgbClr val="00e472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3" dur="indefinite" restart="never" nodeType="tmRoot">
          <p:childTnLst>
            <p:seq>
              <p:cTn id="7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  <a:ea typeface="Noto Sans CJK SC"/>
              </a:rPr>
              <a:t>NLP example: publish corpus</a:t>
            </a:r>
            <a:endParaRPr b="0" lang="fr-BE" sz="4400" spc="-1" strike="noStrike"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1"/>
          <a:stretch/>
        </p:blipFill>
        <p:spPr>
          <a:xfrm>
            <a:off x="543240" y="1144080"/>
            <a:ext cx="9032400" cy="4381920"/>
          </a:xfrm>
          <a:prstGeom prst="rect">
            <a:avLst/>
          </a:prstGeom>
          <a:ln>
            <a:noFill/>
          </a:ln>
        </p:spPr>
      </p:pic>
      <p:pic>
        <p:nvPicPr>
          <p:cNvPr id="148" name="" descr=""/>
          <p:cNvPicPr/>
          <p:nvPr/>
        </p:nvPicPr>
        <p:blipFill>
          <a:blip r:embed="rId2"/>
          <a:stretch/>
        </p:blipFill>
        <p:spPr>
          <a:xfrm>
            <a:off x="7200000" y="3706560"/>
            <a:ext cx="2808000" cy="2629440"/>
          </a:xfrm>
          <a:prstGeom prst="rect">
            <a:avLst/>
          </a:prstGeom>
          <a:ln>
            <a:noFill/>
          </a:ln>
        </p:spPr>
      </p:pic>
      <p:sp>
        <p:nvSpPr>
          <p:cNvPr id="149" name="CustomShape 2"/>
          <p:cNvSpPr/>
          <p:nvPr/>
        </p:nvSpPr>
        <p:spPr>
          <a:xfrm>
            <a:off x="8856000" y="4392000"/>
            <a:ext cx="1080000" cy="720000"/>
          </a:xfrm>
          <a:prstGeom prst="rect">
            <a:avLst/>
          </a:prstGeom>
          <a:noFill/>
          <a:ln w="36000">
            <a:solidFill>
              <a:srgbClr val="00e472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5" dur="indefinite" restart="never" nodeType="tmRoot">
          <p:childTnLst>
            <p:seq>
              <p:cTn id="7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  <a:ea typeface="Noto Sans CJK SC"/>
              </a:rPr>
              <a:t>NLP example: develop models</a:t>
            </a:r>
            <a:endParaRPr b="0" lang="fr-BE" sz="4400" spc="-1" strike="noStrike">
              <a:latin typeface="Arial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0" y="1314360"/>
            <a:ext cx="7861680" cy="5669640"/>
          </a:xfrm>
          <a:prstGeom prst="rect">
            <a:avLst/>
          </a:prstGeom>
          <a:ln>
            <a:noFill/>
          </a:ln>
        </p:spPr>
      </p:pic>
      <p:pic>
        <p:nvPicPr>
          <p:cNvPr id="152" name="" descr=""/>
          <p:cNvPicPr/>
          <p:nvPr/>
        </p:nvPicPr>
        <p:blipFill>
          <a:blip r:embed="rId2"/>
          <a:stretch/>
        </p:blipFill>
        <p:spPr>
          <a:xfrm>
            <a:off x="7344000" y="3672000"/>
            <a:ext cx="2808000" cy="2629440"/>
          </a:xfrm>
          <a:prstGeom prst="rect">
            <a:avLst/>
          </a:prstGeom>
          <a:ln>
            <a:noFill/>
          </a:ln>
        </p:spPr>
      </p:pic>
      <p:sp>
        <p:nvSpPr>
          <p:cNvPr id="153" name="CustomShape 2"/>
          <p:cNvSpPr/>
          <p:nvPr/>
        </p:nvSpPr>
        <p:spPr>
          <a:xfrm>
            <a:off x="9072000" y="4968000"/>
            <a:ext cx="1008000" cy="504000"/>
          </a:xfrm>
          <a:prstGeom prst="rect">
            <a:avLst/>
          </a:prstGeom>
          <a:noFill/>
          <a:ln w="36000">
            <a:solidFill>
              <a:srgbClr val="00e47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3"/>
          <p:cNvSpPr/>
          <p:nvPr/>
        </p:nvSpPr>
        <p:spPr>
          <a:xfrm>
            <a:off x="8208000" y="5472000"/>
            <a:ext cx="1008000" cy="504000"/>
          </a:xfrm>
          <a:prstGeom prst="rect">
            <a:avLst/>
          </a:prstGeom>
          <a:noFill/>
          <a:ln w="36000">
            <a:solidFill>
              <a:srgbClr val="00e472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7" dur="indefinite" restart="never" nodeType="tmRoot">
          <p:childTnLst>
            <p:seq>
              <p:cTn id="7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Guiding thread</a:t>
            </a:r>
            <a:endParaRPr b="0" lang="fr-BE" sz="4400" spc="-1" strike="noStrike">
              <a:latin typeface="Arial"/>
            </a:endParaRPr>
          </a:p>
        </p:txBody>
      </p:sp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216000" y="1368000"/>
            <a:ext cx="4983120" cy="1992240"/>
          </a:xfrm>
          <a:prstGeom prst="rect">
            <a:avLst/>
          </a:prstGeom>
          <a:ln>
            <a:noFill/>
          </a:ln>
        </p:spPr>
      </p:pic>
      <p:pic>
        <p:nvPicPr>
          <p:cNvPr id="52" name="" descr=""/>
          <p:cNvPicPr/>
          <p:nvPr/>
        </p:nvPicPr>
        <p:blipFill>
          <a:blip r:embed="rId2"/>
          <a:stretch/>
        </p:blipFill>
        <p:spPr>
          <a:xfrm>
            <a:off x="576000" y="3744000"/>
            <a:ext cx="4409640" cy="1171080"/>
          </a:xfrm>
          <a:prstGeom prst="rect">
            <a:avLst/>
          </a:prstGeom>
          <a:ln>
            <a:noFill/>
          </a:ln>
        </p:spPr>
      </p:pic>
      <p:pic>
        <p:nvPicPr>
          <p:cNvPr id="53" name="" descr=""/>
          <p:cNvPicPr/>
          <p:nvPr/>
        </p:nvPicPr>
        <p:blipFill>
          <a:blip r:embed="rId3"/>
          <a:stretch/>
        </p:blipFill>
        <p:spPr>
          <a:xfrm>
            <a:off x="5511240" y="1080000"/>
            <a:ext cx="4390560" cy="4362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  <a:ea typeface="Noto Sans CJK SC"/>
              </a:rPr>
              <a:t>NLP example: repeat for new needs</a:t>
            </a:r>
            <a:endParaRPr b="0" lang="fr-BE" sz="4400" spc="-1" strike="noStrike">
              <a:latin typeface="Arial"/>
            </a:endParaRPr>
          </a:p>
        </p:txBody>
      </p:sp>
      <p:pic>
        <p:nvPicPr>
          <p:cNvPr id="156" name="" descr=""/>
          <p:cNvPicPr/>
          <p:nvPr/>
        </p:nvPicPr>
        <p:blipFill>
          <a:blip r:embed="rId1"/>
          <a:stretch/>
        </p:blipFill>
        <p:spPr>
          <a:xfrm>
            <a:off x="1946160" y="1800000"/>
            <a:ext cx="6333840" cy="244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9" dur="indefinite" restart="never" nodeType="tmRoot">
          <p:childTnLst>
            <p:seq>
              <p:cTn id="8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NLP (working) example</a:t>
            </a:r>
            <a:endParaRPr b="0" lang="fr-BE" sz="4400" spc="-1" strike="noStrike">
              <a:latin typeface="Arial"/>
            </a:endParaRPr>
          </a:p>
        </p:txBody>
      </p:sp>
      <p:pic>
        <p:nvPicPr>
          <p:cNvPr id="158" name="" descr=""/>
          <p:cNvPicPr/>
          <p:nvPr/>
        </p:nvPicPr>
        <p:blipFill>
          <a:blip r:embed="rId1"/>
          <a:stretch/>
        </p:blipFill>
        <p:spPr>
          <a:xfrm rot="5400000">
            <a:off x="4239000" y="-1759680"/>
            <a:ext cx="1785960" cy="9176760"/>
          </a:xfrm>
          <a:prstGeom prst="rect">
            <a:avLst/>
          </a:prstGeom>
          <a:ln>
            <a:noFill/>
          </a:ln>
        </p:spPr>
      </p:pic>
      <p:sp>
        <p:nvSpPr>
          <p:cNvPr id="159" name="CustomShape 2"/>
          <p:cNvSpPr/>
          <p:nvPr/>
        </p:nvSpPr>
        <p:spPr>
          <a:xfrm>
            <a:off x="648000" y="4320000"/>
            <a:ext cx="216000" cy="216000"/>
          </a:xfrm>
          <a:prstGeom prst="ellipse">
            <a:avLst/>
          </a:prstGeom>
          <a:solidFill>
            <a:srgbClr val="fffffe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3"/>
          <p:cNvSpPr/>
          <p:nvPr/>
        </p:nvSpPr>
        <p:spPr>
          <a:xfrm>
            <a:off x="1152000" y="4320000"/>
            <a:ext cx="792000" cy="288000"/>
          </a:xfrm>
          <a:prstGeom prst="rect">
            <a:avLst/>
          </a:prstGeom>
          <a:solidFill>
            <a:srgbClr val="fffffe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fr-BE" sz="1800" spc="-1" strike="noStrike">
                <a:latin typeface="Arial"/>
              </a:rPr>
              <a:t>Corpus</a:t>
            </a:r>
            <a:endParaRPr b="0" lang="fr-BE" sz="1800" spc="-1" strike="noStrike">
              <a:latin typeface="Arial"/>
            </a:endParaRPr>
          </a:p>
        </p:txBody>
      </p:sp>
      <p:sp>
        <p:nvSpPr>
          <p:cNvPr id="161" name="CustomShape 4"/>
          <p:cNvSpPr/>
          <p:nvPr/>
        </p:nvSpPr>
        <p:spPr>
          <a:xfrm>
            <a:off x="2232000" y="4320000"/>
            <a:ext cx="1224000" cy="288000"/>
          </a:xfrm>
          <a:prstGeom prst="rect">
            <a:avLst/>
          </a:prstGeom>
          <a:solidFill>
            <a:srgbClr val="fffffe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fr-BE" sz="1800" spc="-1" strike="noStrike">
                <a:latin typeface="Arial"/>
              </a:rPr>
              <a:t>Train model</a:t>
            </a:r>
            <a:endParaRPr b="0" lang="fr-BE" sz="1800" spc="-1" strike="noStrike">
              <a:latin typeface="Arial"/>
            </a:endParaRPr>
          </a:p>
        </p:txBody>
      </p:sp>
      <p:sp>
        <p:nvSpPr>
          <p:cNvPr id="162" name="CustomShape 5"/>
          <p:cNvSpPr/>
          <p:nvPr/>
        </p:nvSpPr>
        <p:spPr>
          <a:xfrm>
            <a:off x="3744000" y="4320000"/>
            <a:ext cx="936000" cy="288000"/>
          </a:xfrm>
          <a:prstGeom prst="rect">
            <a:avLst/>
          </a:prstGeom>
          <a:solidFill>
            <a:srgbClr val="fffffe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fr-BE" sz="1800" spc="-1" strike="noStrike">
                <a:latin typeface="Arial"/>
              </a:rPr>
              <a:t>Publish</a:t>
            </a:r>
            <a:endParaRPr b="0" lang="fr-BE" sz="1800" spc="-1" strike="noStrike">
              <a:latin typeface="Arial"/>
            </a:endParaRPr>
          </a:p>
        </p:txBody>
      </p:sp>
      <p:sp>
        <p:nvSpPr>
          <p:cNvPr id="163" name="CustomShape 6"/>
          <p:cNvSpPr/>
          <p:nvPr/>
        </p:nvSpPr>
        <p:spPr>
          <a:xfrm>
            <a:off x="4968000" y="4320000"/>
            <a:ext cx="288000" cy="288000"/>
          </a:xfrm>
          <a:prstGeom prst="ellipse">
            <a:avLst/>
          </a:prstGeom>
          <a:solidFill>
            <a:srgbClr val="fffffe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Line 7"/>
          <p:cNvSpPr/>
          <p:nvPr/>
        </p:nvSpPr>
        <p:spPr>
          <a:xfrm>
            <a:off x="864000" y="4464000"/>
            <a:ext cx="288000" cy="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Line 8"/>
          <p:cNvSpPr/>
          <p:nvPr/>
        </p:nvSpPr>
        <p:spPr>
          <a:xfrm>
            <a:off x="1944000" y="4464000"/>
            <a:ext cx="288000" cy="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Line 9"/>
          <p:cNvSpPr/>
          <p:nvPr/>
        </p:nvSpPr>
        <p:spPr>
          <a:xfrm>
            <a:off x="3456000" y="4464000"/>
            <a:ext cx="288000" cy="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Line 10"/>
          <p:cNvSpPr/>
          <p:nvPr/>
        </p:nvSpPr>
        <p:spPr>
          <a:xfrm>
            <a:off x="4680000" y="4464000"/>
            <a:ext cx="288000" cy="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TextShape 11"/>
          <p:cNvSpPr txBox="1"/>
          <p:nvPr/>
        </p:nvSpPr>
        <p:spPr>
          <a:xfrm>
            <a:off x="648000" y="1935720"/>
            <a:ext cx="1872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BE" sz="1800" spc="-1" strike="noStrike">
                <a:latin typeface="Arial"/>
              </a:rPr>
              <a:t>Annotation</a:t>
            </a:r>
            <a:endParaRPr b="0" lang="fr-BE" sz="1800" spc="-1" strike="noStrike">
              <a:latin typeface="Arial"/>
            </a:endParaRPr>
          </a:p>
        </p:txBody>
      </p:sp>
      <p:sp>
        <p:nvSpPr>
          <p:cNvPr id="169" name="TextShape 12"/>
          <p:cNvSpPr txBox="1"/>
          <p:nvPr/>
        </p:nvSpPr>
        <p:spPr>
          <a:xfrm>
            <a:off x="648000" y="3888000"/>
            <a:ext cx="1440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BE" sz="1800" spc="-1" strike="noStrike">
                <a:latin typeface="Arial"/>
              </a:rPr>
              <a:t>ML</a:t>
            </a:r>
            <a:endParaRPr b="0" lang="fr-BE" sz="1800" spc="-1" strike="noStrike">
              <a:latin typeface="Arial"/>
            </a:endParaRPr>
          </a:p>
        </p:txBody>
      </p:sp>
    </p:spTree>
  </p:cSld>
  <p:timing>
    <p:tnLst>
      <p:par>
        <p:cTn id="81" dur="indefinite" restart="never" nodeType="tmRoot">
          <p:childTnLst>
            <p:seq>
              <p:cTn id="8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Plan of the talk</a:t>
            </a:r>
            <a:endParaRPr b="0" lang="fr-BE" sz="4400" spc="-1" strike="noStrike">
              <a:latin typeface="Arial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a5a5a5"/>
                </a:solidFill>
                <a:latin typeface="Arial"/>
              </a:rPr>
              <a:t>RegTech (emerging field of research)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a5a5a5"/>
                </a:solidFill>
                <a:latin typeface="Arial"/>
                <a:ea typeface="Noto Sans CJK SC"/>
              </a:rPr>
              <a:t>Origin of </a:t>
            </a:r>
            <a:r>
              <a:rPr b="0" lang="fr-BE" sz="3200" spc="-1" strike="noStrike">
                <a:solidFill>
                  <a:srgbClr val="a5a5a5"/>
                </a:solidFill>
                <a:latin typeface="Arial"/>
              </a:rPr>
              <a:t>RegTech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a5a5a5"/>
                </a:solidFill>
                <a:latin typeface="Arial"/>
                <a:ea typeface="Noto Sans CJK SC"/>
              </a:rPr>
              <a:t>State of the art → insufficient </a:t>
            </a:r>
            <a:r>
              <a:rPr b="0" lang="fr-BE" sz="3200" spc="-1" strike="noStrike">
                <a:solidFill>
                  <a:srgbClr val="a5a5a5"/>
                </a:solidFill>
                <a:latin typeface="Arial"/>
              </a:rPr>
              <a:t>(research &amp; commercial)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a5a5a5"/>
                </a:solidFill>
                <a:latin typeface="Arial"/>
              </a:rPr>
              <a:t>Comparison with NLP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Current research at IRIDIA (processes, BPM, PAIS)</a:t>
            </a:r>
            <a:endParaRPr b="0" lang="fr-BE" sz="3200" spc="-1" strike="noStrike">
              <a:latin typeface="Arial"/>
            </a:endParaRPr>
          </a:p>
        </p:txBody>
      </p:sp>
    </p:spTree>
  </p:cSld>
  <p:timing>
    <p:tnLst>
      <p:par>
        <p:cTn id="83" dur="indefinite" restart="never" nodeType="tmRoot">
          <p:childTnLst>
            <p:seq>
              <p:cTn id="8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Transposition to RegTech</a:t>
            </a:r>
            <a:endParaRPr b="0" lang="fr-BE" sz="4400" spc="-1" strike="noStrike">
              <a:latin typeface="Arial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3200" spc="-1" strike="noStrike">
                <a:latin typeface="Arial"/>
              </a:rPr>
              <a:t>The problem of the processes’ complexity</a:t>
            </a:r>
            <a:endParaRPr b="0" lang="fr-BE" sz="3200" spc="-1" strike="noStrike">
              <a:latin typeface="Arial"/>
            </a:endParaRPr>
          </a:p>
        </p:txBody>
      </p:sp>
    </p:spTree>
  </p:cSld>
  <p:timing>
    <p:tnLst>
      <p:par>
        <p:cTn id="85" dur="indefinite" restart="never" nodeType="tmRoot">
          <p:childTnLst>
            <p:seq>
              <p:cTn id="8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Task definition</a:t>
            </a:r>
            <a:endParaRPr b="0" lang="fr-BE" sz="4400" spc="-1" strike="noStrike">
              <a:latin typeface="Arial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Document to Regulation, Document Chain compliance, Operational compliance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108 labels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Privacy policies, subcontracts, ERP, etc. </a:t>
            </a:r>
            <a:endParaRPr b="0" lang="fr-BE" sz="3200" spc="-1" strike="noStrike">
              <a:latin typeface="Arial"/>
            </a:endParaRPr>
          </a:p>
        </p:txBody>
      </p:sp>
      <p:pic>
        <p:nvPicPr>
          <p:cNvPr id="176" name="" descr=""/>
          <p:cNvPicPr/>
          <p:nvPr/>
        </p:nvPicPr>
        <p:blipFill>
          <a:blip r:embed="rId1"/>
          <a:stretch/>
        </p:blipFill>
        <p:spPr>
          <a:xfrm>
            <a:off x="8064000" y="3850560"/>
            <a:ext cx="2808000" cy="2629440"/>
          </a:xfrm>
          <a:prstGeom prst="rect">
            <a:avLst/>
          </a:prstGeom>
          <a:ln>
            <a:noFill/>
          </a:ln>
        </p:spPr>
      </p:pic>
      <p:sp>
        <p:nvSpPr>
          <p:cNvPr id="177" name="CustomShape 3"/>
          <p:cNvSpPr/>
          <p:nvPr/>
        </p:nvSpPr>
        <p:spPr>
          <a:xfrm>
            <a:off x="8423280" y="4045680"/>
            <a:ext cx="1080000" cy="720000"/>
          </a:xfrm>
          <a:prstGeom prst="rect">
            <a:avLst/>
          </a:prstGeom>
          <a:noFill/>
          <a:ln w="36000">
            <a:solidFill>
              <a:srgbClr val="00e472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87" dur="indefinite" restart="never" nodeType="tmRoot">
          <p:childTnLst>
            <p:seq>
              <p:cTn id="8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Document to Regulation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Download privacy policies</a:t>
            </a:r>
            <a:endParaRPr b="0" lang="fr-BE" sz="3200" spc="-1" strike="noStrike">
              <a:latin typeface="Arial"/>
            </a:endParaRPr>
          </a:p>
        </p:txBody>
      </p:sp>
      <p:pic>
        <p:nvPicPr>
          <p:cNvPr id="180" name="" descr=""/>
          <p:cNvPicPr/>
          <p:nvPr/>
        </p:nvPicPr>
        <p:blipFill>
          <a:blip r:embed="rId1"/>
          <a:stretch/>
        </p:blipFill>
        <p:spPr>
          <a:xfrm>
            <a:off x="7588800" y="3547800"/>
            <a:ext cx="2808000" cy="2629440"/>
          </a:xfrm>
          <a:prstGeom prst="rect">
            <a:avLst/>
          </a:prstGeom>
          <a:ln>
            <a:noFill/>
          </a:ln>
        </p:spPr>
      </p:pic>
      <p:sp>
        <p:nvSpPr>
          <p:cNvPr id="181" name="CustomShape 3"/>
          <p:cNvSpPr/>
          <p:nvPr/>
        </p:nvSpPr>
        <p:spPr>
          <a:xfrm>
            <a:off x="8445240" y="4464360"/>
            <a:ext cx="1080000" cy="720000"/>
          </a:xfrm>
          <a:prstGeom prst="rect">
            <a:avLst/>
          </a:prstGeom>
          <a:noFill/>
          <a:ln w="36000">
            <a:solidFill>
              <a:srgbClr val="00e47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4"/>
          <p:cNvSpPr/>
          <p:nvPr/>
        </p:nvSpPr>
        <p:spPr>
          <a:xfrm>
            <a:off x="8928720" y="3728160"/>
            <a:ext cx="1080000" cy="720000"/>
          </a:xfrm>
          <a:prstGeom prst="rect">
            <a:avLst/>
          </a:prstGeom>
          <a:noFill/>
          <a:ln w="36000">
            <a:solidFill>
              <a:srgbClr val="00e472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89" dur="indefinite" restart="never" nodeType="tmRoot">
          <p:childTnLst>
            <p:seq>
              <p:cTn id="9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Document Chain compliance, Operational compliance</a:t>
            </a:r>
            <a:endParaRPr b="0" lang="fr-BE" sz="4400" spc="-1" strike="noStrike">
              <a:latin typeface="Arial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Databases, ERPs, etc.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dc0000"/>
                </a:solidFill>
                <a:latin typeface="Arial"/>
              </a:rPr>
              <a:t>Access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dc0000"/>
                </a:solidFill>
                <a:latin typeface="Arial"/>
              </a:rPr>
              <a:t>Authorization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dc0000"/>
                </a:solidFill>
                <a:latin typeface="Arial"/>
              </a:rPr>
              <a:t>Interoperability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We need a methodology for visualizing               and handling business data</a:t>
            </a:r>
            <a:endParaRPr b="0" lang="fr-BE" sz="3200" spc="-1" strike="noStrike">
              <a:latin typeface="Arial"/>
            </a:endParaRPr>
          </a:p>
        </p:txBody>
      </p:sp>
      <p:pic>
        <p:nvPicPr>
          <p:cNvPr id="185" name="" descr=""/>
          <p:cNvPicPr/>
          <p:nvPr/>
        </p:nvPicPr>
        <p:blipFill>
          <a:blip r:embed="rId1"/>
          <a:stretch/>
        </p:blipFill>
        <p:spPr>
          <a:xfrm>
            <a:off x="4470480" y="1677600"/>
            <a:ext cx="2142720" cy="2142720"/>
          </a:xfrm>
          <a:prstGeom prst="rect">
            <a:avLst/>
          </a:prstGeom>
          <a:ln>
            <a:noFill/>
          </a:ln>
        </p:spPr>
      </p:pic>
      <p:pic>
        <p:nvPicPr>
          <p:cNvPr id="186" name="" descr=""/>
          <p:cNvPicPr/>
          <p:nvPr/>
        </p:nvPicPr>
        <p:blipFill>
          <a:blip r:embed="rId2"/>
          <a:stretch/>
        </p:blipFill>
        <p:spPr>
          <a:xfrm>
            <a:off x="7588800" y="3547800"/>
            <a:ext cx="2808000" cy="2629440"/>
          </a:xfrm>
          <a:prstGeom prst="rect">
            <a:avLst/>
          </a:prstGeom>
          <a:ln>
            <a:noFill/>
          </a:ln>
        </p:spPr>
      </p:pic>
      <p:sp>
        <p:nvSpPr>
          <p:cNvPr id="187" name="CustomShape 3"/>
          <p:cNvSpPr/>
          <p:nvPr/>
        </p:nvSpPr>
        <p:spPr>
          <a:xfrm>
            <a:off x="8935920" y="3778560"/>
            <a:ext cx="1080000" cy="720000"/>
          </a:xfrm>
          <a:prstGeom prst="rect">
            <a:avLst/>
          </a:prstGeom>
          <a:noFill/>
          <a:ln w="36000">
            <a:solidFill>
              <a:srgbClr val="fe007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4"/>
          <p:cNvSpPr/>
          <p:nvPr/>
        </p:nvSpPr>
        <p:spPr>
          <a:xfrm>
            <a:off x="8438040" y="4521960"/>
            <a:ext cx="1080000" cy="720000"/>
          </a:xfrm>
          <a:prstGeom prst="rect">
            <a:avLst/>
          </a:prstGeom>
          <a:noFill/>
          <a:ln w="36000">
            <a:solidFill>
              <a:srgbClr val="fe007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91" dur="indefinite" restart="never" nodeType="tmRoot">
          <p:childTnLst>
            <p:seq>
              <p:cTn id="9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Big Data Infrastructures</a:t>
            </a:r>
            <a:endParaRPr b="0" lang="fr-BE" sz="4400" spc="-1" strike="noStrike">
              <a:latin typeface="Arial"/>
            </a:endParaRPr>
          </a:p>
        </p:txBody>
      </p:sp>
      <p:pic>
        <p:nvPicPr>
          <p:cNvPr id="190" name="" descr=""/>
          <p:cNvPicPr/>
          <p:nvPr/>
        </p:nvPicPr>
        <p:blipFill>
          <a:blip r:embed="rId1"/>
          <a:stretch/>
        </p:blipFill>
        <p:spPr>
          <a:xfrm>
            <a:off x="277560" y="1179360"/>
            <a:ext cx="4114440" cy="3428640"/>
          </a:xfrm>
          <a:prstGeom prst="rect">
            <a:avLst/>
          </a:prstGeom>
          <a:ln>
            <a:noFill/>
          </a:ln>
        </p:spPr>
      </p:pic>
      <p:graphicFrame>
        <p:nvGraphicFramePr>
          <p:cNvPr id="191" name="Object 2"/>
          <p:cNvGraphicFramePr/>
          <p:nvPr/>
        </p:nvGraphicFramePr>
        <p:xfrm>
          <a:off x="-1511280" y="4104000"/>
          <a:ext cx="6119280" cy="1077840"/>
        </p:xfrm>
        <a:graphic>
          <a:graphicData uri="http://schemas.openxmlformats.org/presentationml/2006/ole">
            <p:oleObj progId="Word.Document.12" r:id="rId2" spid="">
              <p:embed/>
              <p:pic>
                <p:nvPicPr>
                  <p:cNvPr id="19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-1511280" y="4104000"/>
                    <a:ext cx="6119280" cy="10778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pic>
        <p:nvPicPr>
          <p:cNvPr id="193" name="" descr=""/>
          <p:cNvPicPr/>
          <p:nvPr/>
        </p:nvPicPr>
        <p:blipFill>
          <a:blip r:embed="rId4"/>
          <a:stretch/>
        </p:blipFill>
        <p:spPr>
          <a:xfrm>
            <a:off x="4893120" y="936000"/>
            <a:ext cx="4970880" cy="3798000"/>
          </a:xfrm>
          <a:prstGeom prst="rect">
            <a:avLst/>
          </a:prstGeom>
          <a:ln>
            <a:noFill/>
          </a:ln>
        </p:spPr>
      </p:pic>
      <p:graphicFrame>
        <p:nvGraphicFramePr>
          <p:cNvPr id="194" name="Object 3"/>
          <p:cNvGraphicFramePr/>
          <p:nvPr/>
        </p:nvGraphicFramePr>
        <p:xfrm>
          <a:off x="4536000" y="4106160"/>
          <a:ext cx="6119280" cy="1077840"/>
        </p:xfrm>
        <a:graphic>
          <a:graphicData uri="http://schemas.openxmlformats.org/presentationml/2006/ole">
            <p:oleObj progId="Word.Document.12" r:id="rId5" spid="">
              <p:embed/>
              <p:pic>
                <p:nvPicPr>
                  <p:cNvPr id="195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536000" y="4106160"/>
                    <a:ext cx="6119280" cy="10778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</p:spTree>
  </p:cSld>
  <p:timing>
    <p:tnLst>
      <p:par>
        <p:cTn id="93" dur="indefinite" restart="never" nodeType="tmRoot">
          <p:childTnLst>
            <p:seq>
              <p:cTn id="9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Business process management (BPM)</a:t>
            </a:r>
            <a:endParaRPr b="0" lang="fr-BE" sz="4400" spc="-1" strike="noStrike">
              <a:latin typeface="Arial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BPMN notation to model the complexities of organizational processes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Helps modeling the complexities and bottlenecks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Helps simplifying processes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Helps building process aware information systems (</a:t>
            </a:r>
            <a:r>
              <a:rPr b="1" lang="fr-BE" sz="3200" spc="-1" strike="noStrike">
                <a:latin typeface="Arial"/>
              </a:rPr>
              <a:t>PAIS</a:t>
            </a:r>
            <a:r>
              <a:rPr b="0" lang="fr-BE" sz="3200" spc="-1" strike="noStrike">
                <a:latin typeface="Arial"/>
              </a:rPr>
              <a:t>)</a:t>
            </a:r>
            <a:endParaRPr b="0" lang="fr-BE" sz="3200" spc="-1" strike="noStrike">
              <a:latin typeface="Arial"/>
            </a:endParaRPr>
          </a:p>
        </p:txBody>
      </p:sp>
    </p:spTree>
  </p:cSld>
  <p:timing>
    <p:tnLst>
      <p:par>
        <p:cTn id="95" dur="indefinite" restart="never" nodeType="tmRoot">
          <p:childTnLst>
            <p:seq>
              <p:cTn id="9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BPMN, PAIS</a:t>
            </a:r>
            <a:endParaRPr b="0" lang="fr-BE" sz="4400" spc="-1" strike="noStrike">
              <a:latin typeface="Arial"/>
            </a:endParaRPr>
          </a:p>
        </p:txBody>
      </p:sp>
      <p:pic>
        <p:nvPicPr>
          <p:cNvPr id="199" name="" descr=""/>
          <p:cNvPicPr/>
          <p:nvPr/>
        </p:nvPicPr>
        <p:blipFill>
          <a:blip r:embed="rId1"/>
          <a:stretch/>
        </p:blipFill>
        <p:spPr>
          <a:xfrm>
            <a:off x="792000" y="1170000"/>
            <a:ext cx="8505360" cy="1638000"/>
          </a:xfrm>
          <a:prstGeom prst="rect">
            <a:avLst/>
          </a:prstGeom>
          <a:ln>
            <a:noFill/>
          </a:ln>
        </p:spPr>
      </p:pic>
      <p:pic>
        <p:nvPicPr>
          <p:cNvPr id="200" name="" descr=""/>
          <p:cNvPicPr/>
          <p:nvPr/>
        </p:nvPicPr>
        <p:blipFill>
          <a:blip r:embed="rId2"/>
          <a:stretch/>
        </p:blipFill>
        <p:spPr>
          <a:xfrm>
            <a:off x="2304000" y="3528000"/>
            <a:ext cx="5343120" cy="1476000"/>
          </a:xfrm>
          <a:prstGeom prst="rect">
            <a:avLst/>
          </a:prstGeom>
          <a:ln>
            <a:noFill/>
          </a:ln>
        </p:spPr>
      </p:pic>
      <p:sp>
        <p:nvSpPr>
          <p:cNvPr id="201" name="TextShape 2"/>
          <p:cNvSpPr txBox="1"/>
          <p:nvPr/>
        </p:nvSpPr>
        <p:spPr>
          <a:xfrm>
            <a:off x="4042080" y="2965680"/>
            <a:ext cx="17899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BE" sz="1800" spc="-1" strike="noStrike">
                <a:latin typeface="Arial"/>
              </a:rPr>
              <a:t>Manual process</a:t>
            </a:r>
            <a:endParaRPr b="0" lang="fr-BE" sz="1800" spc="-1" strike="noStrike">
              <a:latin typeface="Arial"/>
            </a:endParaRPr>
          </a:p>
        </p:txBody>
      </p:sp>
      <p:sp>
        <p:nvSpPr>
          <p:cNvPr id="202" name="TextShape 3"/>
          <p:cNvSpPr txBox="1"/>
          <p:nvPr/>
        </p:nvSpPr>
        <p:spPr>
          <a:xfrm>
            <a:off x="3888000" y="5184000"/>
            <a:ext cx="21466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BE" sz="1800" spc="-1" strike="noStrike">
                <a:latin typeface="Arial"/>
              </a:rPr>
              <a:t>Automated process</a:t>
            </a:r>
            <a:endParaRPr b="0" lang="fr-BE" sz="1800" spc="-1" strike="noStrike">
              <a:latin typeface="Arial"/>
            </a:endParaRPr>
          </a:p>
        </p:txBody>
      </p:sp>
    </p:spTree>
  </p:cSld>
  <p:timing>
    <p:tnLst>
      <p:par>
        <p:cTn id="97" dur="indefinite" restart="never" nodeType="tmRoot">
          <p:childTnLst>
            <p:seq>
              <p:cTn id="9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The emergence of RegTech</a:t>
            </a:r>
            <a:endParaRPr b="0" lang="fr-BE" sz="4400" spc="-1" strike="noStrike">
              <a:latin typeface="Arial"/>
            </a:endParaRPr>
          </a:p>
        </p:txBody>
      </p:sp>
      <p:sp>
        <p:nvSpPr>
          <p:cNvPr id="55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3200" spc="-1" strike="noStrike">
                <a:latin typeface="Arial"/>
              </a:rPr>
              <a:t>From « ex post » to « ex ante ».</a:t>
            </a:r>
            <a:endParaRPr b="0" lang="fr-BE" sz="32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Already seen above in the NLP example</a:t>
            </a:r>
            <a:endParaRPr b="0" lang="fr-BE" sz="4400" spc="-1" strike="noStrike">
              <a:latin typeface="Arial"/>
            </a:endParaRPr>
          </a:p>
        </p:txBody>
      </p:sp>
      <p:pic>
        <p:nvPicPr>
          <p:cNvPr id="204" name="" descr=""/>
          <p:cNvPicPr/>
          <p:nvPr/>
        </p:nvPicPr>
        <p:blipFill>
          <a:blip r:embed="rId1"/>
          <a:stretch/>
        </p:blipFill>
        <p:spPr>
          <a:xfrm rot="5400000">
            <a:off x="4239000" y="-1759680"/>
            <a:ext cx="1785960" cy="9176760"/>
          </a:xfrm>
          <a:prstGeom prst="rect">
            <a:avLst/>
          </a:prstGeom>
          <a:ln>
            <a:noFill/>
          </a:ln>
        </p:spPr>
      </p:pic>
      <p:sp>
        <p:nvSpPr>
          <p:cNvPr id="205" name="CustomShape 2"/>
          <p:cNvSpPr/>
          <p:nvPr/>
        </p:nvSpPr>
        <p:spPr>
          <a:xfrm>
            <a:off x="648000" y="4320000"/>
            <a:ext cx="216000" cy="216000"/>
          </a:xfrm>
          <a:prstGeom prst="ellipse">
            <a:avLst/>
          </a:prstGeom>
          <a:solidFill>
            <a:srgbClr val="fffffe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3"/>
          <p:cNvSpPr/>
          <p:nvPr/>
        </p:nvSpPr>
        <p:spPr>
          <a:xfrm>
            <a:off x="1152000" y="4320000"/>
            <a:ext cx="792000" cy="288000"/>
          </a:xfrm>
          <a:prstGeom prst="rect">
            <a:avLst/>
          </a:prstGeom>
          <a:solidFill>
            <a:srgbClr val="fffffe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fr-BE" sz="1800" spc="-1" strike="noStrike">
                <a:latin typeface="Arial"/>
              </a:rPr>
              <a:t>Corpus</a:t>
            </a:r>
            <a:endParaRPr b="0" lang="fr-BE" sz="1800" spc="-1" strike="noStrike">
              <a:latin typeface="Aria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2232000" y="4320000"/>
            <a:ext cx="1224000" cy="288000"/>
          </a:xfrm>
          <a:prstGeom prst="rect">
            <a:avLst/>
          </a:prstGeom>
          <a:solidFill>
            <a:srgbClr val="fffffe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fr-BE" sz="1800" spc="-1" strike="noStrike">
                <a:latin typeface="Arial"/>
              </a:rPr>
              <a:t>Model</a:t>
            </a:r>
            <a:endParaRPr b="0" lang="fr-BE" sz="1800" spc="-1" strike="noStrike">
              <a:latin typeface="Arial"/>
            </a:endParaRPr>
          </a:p>
        </p:txBody>
      </p:sp>
      <p:sp>
        <p:nvSpPr>
          <p:cNvPr id="208" name="CustomShape 5"/>
          <p:cNvSpPr/>
          <p:nvPr/>
        </p:nvSpPr>
        <p:spPr>
          <a:xfrm>
            <a:off x="3744000" y="4320000"/>
            <a:ext cx="936000" cy="288000"/>
          </a:xfrm>
          <a:prstGeom prst="rect">
            <a:avLst/>
          </a:prstGeom>
          <a:solidFill>
            <a:srgbClr val="fffffe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fr-BE" sz="1800" spc="-1" strike="noStrike">
                <a:latin typeface="Arial"/>
              </a:rPr>
              <a:t>Publish</a:t>
            </a:r>
            <a:endParaRPr b="0" lang="fr-BE" sz="1800" spc="-1" strike="noStrike">
              <a:latin typeface="Arial"/>
            </a:endParaRPr>
          </a:p>
        </p:txBody>
      </p:sp>
      <p:sp>
        <p:nvSpPr>
          <p:cNvPr id="209" name="CustomShape 6"/>
          <p:cNvSpPr/>
          <p:nvPr/>
        </p:nvSpPr>
        <p:spPr>
          <a:xfrm>
            <a:off x="4968000" y="4320000"/>
            <a:ext cx="288000" cy="288000"/>
          </a:xfrm>
          <a:prstGeom prst="ellipse">
            <a:avLst/>
          </a:prstGeom>
          <a:solidFill>
            <a:srgbClr val="fffffe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Line 7"/>
          <p:cNvSpPr/>
          <p:nvPr/>
        </p:nvSpPr>
        <p:spPr>
          <a:xfrm>
            <a:off x="864000" y="4464000"/>
            <a:ext cx="288000" cy="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Line 8"/>
          <p:cNvSpPr/>
          <p:nvPr/>
        </p:nvSpPr>
        <p:spPr>
          <a:xfrm>
            <a:off x="1944000" y="4464000"/>
            <a:ext cx="288000" cy="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Line 9"/>
          <p:cNvSpPr/>
          <p:nvPr/>
        </p:nvSpPr>
        <p:spPr>
          <a:xfrm>
            <a:off x="3456000" y="4464000"/>
            <a:ext cx="288000" cy="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Line 10"/>
          <p:cNvSpPr/>
          <p:nvPr/>
        </p:nvSpPr>
        <p:spPr>
          <a:xfrm>
            <a:off x="4680000" y="4464000"/>
            <a:ext cx="288000" cy="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TextShape 11"/>
          <p:cNvSpPr txBox="1"/>
          <p:nvPr/>
        </p:nvSpPr>
        <p:spPr>
          <a:xfrm>
            <a:off x="648000" y="1935720"/>
            <a:ext cx="1872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BE" sz="1800" spc="-1" strike="noStrike">
                <a:latin typeface="Arial"/>
              </a:rPr>
              <a:t>Annotation</a:t>
            </a:r>
            <a:endParaRPr b="0" lang="fr-BE" sz="1800" spc="-1" strike="noStrike">
              <a:latin typeface="Arial"/>
            </a:endParaRPr>
          </a:p>
        </p:txBody>
      </p:sp>
      <p:sp>
        <p:nvSpPr>
          <p:cNvPr id="215" name="TextShape 12"/>
          <p:cNvSpPr txBox="1"/>
          <p:nvPr/>
        </p:nvSpPr>
        <p:spPr>
          <a:xfrm>
            <a:off x="648000" y="3888000"/>
            <a:ext cx="1440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BE" sz="1800" spc="-1" strike="noStrike">
                <a:latin typeface="Arial"/>
              </a:rPr>
              <a:t>ML</a:t>
            </a:r>
            <a:endParaRPr b="0" lang="fr-BE" sz="1800" spc="-1" strike="noStrike">
              <a:latin typeface="Arial"/>
            </a:endParaRPr>
          </a:p>
        </p:txBody>
      </p:sp>
    </p:spTree>
  </p:cSld>
  <p:timing>
    <p:tnLst>
      <p:par>
        <p:cTn id="99" dur="indefinite" restart="never" nodeType="tmRoot">
          <p:childTnLst>
            <p:seq>
              <p:cTn id="10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518400" y="-2700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Compliance annotation process with NLP tools</a:t>
            </a:r>
            <a:endParaRPr b="0" lang="fr-BE" sz="4400" spc="-1" strike="noStrike">
              <a:latin typeface="Arial"/>
            </a:endParaRPr>
          </a:p>
        </p:txBody>
      </p:sp>
      <p:pic>
        <p:nvPicPr>
          <p:cNvPr id="217" name="" descr=""/>
          <p:cNvPicPr/>
          <p:nvPr/>
        </p:nvPicPr>
        <p:blipFill>
          <a:blip r:embed="rId1"/>
          <a:stretch/>
        </p:blipFill>
        <p:spPr>
          <a:xfrm>
            <a:off x="834120" y="1080000"/>
            <a:ext cx="8669880" cy="4482360"/>
          </a:xfrm>
          <a:prstGeom prst="rect">
            <a:avLst/>
          </a:prstGeom>
          <a:ln>
            <a:noFill/>
          </a:ln>
        </p:spPr>
      </p:pic>
      <p:pic>
        <p:nvPicPr>
          <p:cNvPr id="218" name="" descr=""/>
          <p:cNvPicPr/>
          <p:nvPr/>
        </p:nvPicPr>
        <p:blipFill>
          <a:blip r:embed="rId2"/>
          <a:stretch/>
        </p:blipFill>
        <p:spPr>
          <a:xfrm>
            <a:off x="7200000" y="3706560"/>
            <a:ext cx="2808000" cy="2629440"/>
          </a:xfrm>
          <a:prstGeom prst="rect">
            <a:avLst/>
          </a:prstGeom>
          <a:ln>
            <a:noFill/>
          </a:ln>
        </p:spPr>
      </p:pic>
      <p:sp>
        <p:nvSpPr>
          <p:cNvPr id="219" name="CustomShape 2"/>
          <p:cNvSpPr/>
          <p:nvPr/>
        </p:nvSpPr>
        <p:spPr>
          <a:xfrm>
            <a:off x="8935920" y="4582080"/>
            <a:ext cx="1080000" cy="378360"/>
          </a:xfrm>
          <a:prstGeom prst="rect">
            <a:avLst/>
          </a:prstGeom>
          <a:noFill/>
          <a:ln w="36000">
            <a:solidFill>
              <a:srgbClr val="fe007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01" dur="indefinite" restart="never" nodeType="tmRoot">
          <p:childTnLst>
            <p:seq>
              <p:cTn id="10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" descr=""/>
          <p:cNvPicPr/>
          <p:nvPr/>
        </p:nvPicPr>
        <p:blipFill>
          <a:blip r:embed="rId1"/>
          <a:stretch/>
        </p:blipFill>
        <p:spPr>
          <a:xfrm>
            <a:off x="919080" y="1607760"/>
            <a:ext cx="8224920" cy="3288240"/>
          </a:xfrm>
          <a:prstGeom prst="rect">
            <a:avLst/>
          </a:prstGeom>
          <a:ln>
            <a:noFill/>
          </a:ln>
        </p:spPr>
      </p:pic>
      <p:sp>
        <p:nvSpPr>
          <p:cNvPr id="22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Ant handles heterogenous data</a:t>
            </a:r>
            <a:endParaRPr b="0" lang="fr-BE" sz="4400" spc="-1" strike="noStrike">
              <a:latin typeface="Arial"/>
            </a:endParaRPr>
          </a:p>
        </p:txBody>
      </p:sp>
      <p:pic>
        <p:nvPicPr>
          <p:cNvPr id="222" name="" descr=""/>
          <p:cNvPicPr/>
          <p:nvPr/>
        </p:nvPicPr>
        <p:blipFill>
          <a:blip r:embed="rId2"/>
          <a:stretch/>
        </p:blipFill>
        <p:spPr>
          <a:xfrm>
            <a:off x="16560" y="1152000"/>
            <a:ext cx="10079640" cy="5211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3" dur="indefinite" restart="never" nodeType="tmRoot">
          <p:childTnLst>
            <p:seq>
              <p:cTn id="10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Ant’s API (interoperability with Big Data infrastructures)</a:t>
            </a:r>
            <a:endParaRPr b="0" lang="fr-BE" sz="4400" spc="-1" strike="noStrike">
              <a:latin typeface="Arial"/>
            </a:endParaRPr>
          </a:p>
        </p:txBody>
      </p:sp>
      <p:pic>
        <p:nvPicPr>
          <p:cNvPr id="224" name="" descr=""/>
          <p:cNvPicPr/>
          <p:nvPr/>
        </p:nvPicPr>
        <p:blipFill>
          <a:blip r:embed="rId1"/>
          <a:stretch/>
        </p:blipFill>
        <p:spPr>
          <a:xfrm>
            <a:off x="-7560" y="1561320"/>
            <a:ext cx="10079640" cy="3524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5" dur="indefinite" restart="never" nodeType="tmRoot">
          <p:childTnLst>
            <p:seq>
              <p:cTn id="10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Ant : conclusion</a:t>
            </a:r>
            <a:endParaRPr b="0" lang="fr-BE" sz="4400" spc="-1" strike="noStrike">
              <a:latin typeface="Arial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April-may 2022, 150+ students, 98.000+ annotations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  <a:ea typeface="Noto Sans CJK SC"/>
              </a:rPr>
              <a:t>Oct.-dec. 2022, GDPR120Q, 38.000+ </a:t>
            </a:r>
            <a:r>
              <a:rPr b="0" lang="fr-BE" sz="3200" spc="-1" strike="noStrike">
                <a:latin typeface="Arial"/>
              </a:rPr>
              <a:t>annotations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  <a:ea typeface="Noto Sans CJK SC"/>
              </a:rPr>
              <a:t>Nov.-dec. 2022, Simplex, 8.000+ </a:t>
            </a:r>
            <a:r>
              <a:rPr b="0" lang="fr-BE" sz="3200" spc="-1" strike="noStrike">
                <a:latin typeface="Arial"/>
              </a:rPr>
              <a:t>annotations</a:t>
            </a:r>
            <a:endParaRPr b="0" lang="fr-BE" sz="3200" spc="-1" strike="noStrike">
              <a:latin typeface="Arial"/>
            </a:endParaRPr>
          </a:p>
        </p:txBody>
      </p:sp>
      <p:pic>
        <p:nvPicPr>
          <p:cNvPr id="227" name="" descr=""/>
          <p:cNvPicPr/>
          <p:nvPr/>
        </p:nvPicPr>
        <p:blipFill>
          <a:blip r:embed="rId1"/>
          <a:stretch/>
        </p:blipFill>
        <p:spPr>
          <a:xfrm>
            <a:off x="5152320" y="1982160"/>
            <a:ext cx="4426920" cy="1977120"/>
          </a:xfrm>
          <a:prstGeom prst="rect">
            <a:avLst/>
          </a:prstGeom>
          <a:ln>
            <a:noFill/>
          </a:ln>
        </p:spPr>
      </p:pic>
      <p:sp>
        <p:nvSpPr>
          <p:cNvPr id="228" name="CustomShape 3"/>
          <p:cNvSpPr/>
          <p:nvPr/>
        </p:nvSpPr>
        <p:spPr>
          <a:xfrm rot="1200000">
            <a:off x="6800400" y="2716560"/>
            <a:ext cx="360000" cy="288000"/>
          </a:xfrm>
          <a:custGeom>
            <a:avLst/>
            <a:gdLst/>
            <a:ahLst/>
            <a:rect l="0" t="0" r="r" b="b"/>
            <a:pathLst>
              <a:path w="1002" h="801">
                <a:moveTo>
                  <a:pt x="0" y="200"/>
                </a:moveTo>
                <a:lnTo>
                  <a:pt x="750" y="200"/>
                </a:lnTo>
                <a:lnTo>
                  <a:pt x="751" y="0"/>
                </a:lnTo>
                <a:lnTo>
                  <a:pt x="1001" y="400"/>
                </a:lnTo>
                <a:lnTo>
                  <a:pt x="751" y="800"/>
                </a:lnTo>
                <a:lnTo>
                  <a:pt x="751" y="599"/>
                </a:lnTo>
                <a:lnTo>
                  <a:pt x="0" y="600"/>
                </a:lnTo>
                <a:lnTo>
                  <a:pt x="0" y="200"/>
                </a:lnTo>
              </a:path>
            </a:pathLst>
          </a:custGeom>
          <a:solidFill>
            <a:srgbClr val="00a65d"/>
          </a:solidFill>
          <a:ln>
            <a:solidFill>
              <a:srgbClr val="72bf44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07" dur="indefinite" restart="never" nodeType="tmRoot">
          <p:childTnLst>
            <p:seq>
              <p:cTn id="10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Inter-annotator agreement</a:t>
            </a:r>
            <a:endParaRPr b="0" lang="fr-BE" sz="4400" spc="-1" strike="noStrike">
              <a:latin typeface="Arial"/>
            </a:endParaRPr>
          </a:p>
        </p:txBody>
      </p:sp>
      <p:sp>
        <p:nvSpPr>
          <p:cNvPr id="230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Span selection, labelling &amp; linking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  <a:ea typeface="Noto Sans CJK SC"/>
              </a:rPr>
              <a:t>Sota = polynomial complexity (</a:t>
            </a:r>
            <a:r>
              <a:rPr b="0" lang="fr-BE" sz="3200" spc="-1" strike="noStrike">
                <a:latin typeface="Arial"/>
              </a:rPr>
              <a:t>Mathet et al. 2015, 2017)</a:t>
            </a:r>
            <a:endParaRPr b="0" lang="fr-BE" sz="3200" spc="-1" strike="noStrike">
              <a:latin typeface="Arial"/>
            </a:endParaRPr>
          </a:p>
        </p:txBody>
      </p:sp>
      <p:pic>
        <p:nvPicPr>
          <p:cNvPr id="231" name="" descr=""/>
          <p:cNvPicPr/>
          <p:nvPr/>
        </p:nvPicPr>
        <p:blipFill>
          <a:blip r:embed="rId1"/>
          <a:stretch/>
        </p:blipFill>
        <p:spPr>
          <a:xfrm>
            <a:off x="224640" y="3470040"/>
            <a:ext cx="4409640" cy="1171080"/>
          </a:xfrm>
          <a:prstGeom prst="rect">
            <a:avLst/>
          </a:prstGeom>
          <a:ln>
            <a:noFill/>
          </a:ln>
        </p:spPr>
      </p:pic>
      <p:pic>
        <p:nvPicPr>
          <p:cNvPr id="232" name="" descr=""/>
          <p:cNvPicPr/>
          <p:nvPr/>
        </p:nvPicPr>
        <p:blipFill>
          <a:blip r:embed="rId2"/>
          <a:stretch/>
        </p:blipFill>
        <p:spPr>
          <a:xfrm>
            <a:off x="5166000" y="3443760"/>
            <a:ext cx="4409640" cy="1171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9" dur="indefinite" restart="never" nodeType="tmRoot">
          <p:childTnLst>
            <p:seq>
              <p:cTn id="1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Process</a:t>
            </a:r>
            <a:endParaRPr b="0" lang="fr-BE" sz="4400" spc="-1" strike="noStrike">
              <a:latin typeface="Arial"/>
            </a:endParaRPr>
          </a:p>
        </p:txBody>
      </p:sp>
      <p:pic>
        <p:nvPicPr>
          <p:cNvPr id="234" name="" descr=""/>
          <p:cNvPicPr/>
          <p:nvPr/>
        </p:nvPicPr>
        <p:blipFill>
          <a:blip r:embed="rId1"/>
          <a:stretch/>
        </p:blipFill>
        <p:spPr>
          <a:xfrm>
            <a:off x="504000" y="3384000"/>
            <a:ext cx="9467640" cy="1800000"/>
          </a:xfrm>
          <a:prstGeom prst="rect">
            <a:avLst/>
          </a:prstGeom>
          <a:ln>
            <a:noFill/>
          </a:ln>
        </p:spPr>
      </p:pic>
      <p:pic>
        <p:nvPicPr>
          <p:cNvPr id="235" name="" descr=""/>
          <p:cNvPicPr/>
          <p:nvPr/>
        </p:nvPicPr>
        <p:blipFill>
          <a:blip r:embed="rId2"/>
          <a:stretch/>
        </p:blipFill>
        <p:spPr>
          <a:xfrm>
            <a:off x="432000" y="1440000"/>
            <a:ext cx="9448560" cy="1723680"/>
          </a:xfrm>
          <a:prstGeom prst="rect">
            <a:avLst/>
          </a:prstGeom>
          <a:ln>
            <a:noFill/>
          </a:ln>
        </p:spPr>
      </p:pic>
      <p:sp>
        <p:nvSpPr>
          <p:cNvPr id="236" name="TextShape 2"/>
          <p:cNvSpPr txBox="1"/>
          <p:nvPr/>
        </p:nvSpPr>
        <p:spPr>
          <a:xfrm>
            <a:off x="1060560" y="1169280"/>
            <a:ext cx="19051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BE" sz="1800" spc="-1" strike="noStrike">
                <a:latin typeface="Arial"/>
              </a:rPr>
              <a:t>PAIS IAA</a:t>
            </a:r>
            <a:endParaRPr b="0" lang="fr-BE" sz="1800" spc="-1" strike="noStrike">
              <a:latin typeface="Arial"/>
            </a:endParaRPr>
          </a:p>
        </p:txBody>
      </p:sp>
      <p:sp>
        <p:nvSpPr>
          <p:cNvPr id="237" name="TextShape 3"/>
          <p:cNvSpPr txBox="1"/>
          <p:nvPr/>
        </p:nvSpPr>
        <p:spPr>
          <a:xfrm>
            <a:off x="1024560" y="3290760"/>
            <a:ext cx="11977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BE" sz="1800" spc="-1" strike="noStrike">
                <a:latin typeface="Arial"/>
              </a:rPr>
              <a:t>No IAA</a:t>
            </a:r>
            <a:endParaRPr b="0" lang="fr-BE" sz="1800" spc="-1" strike="noStrike">
              <a:latin typeface="Arial"/>
            </a:endParaRPr>
          </a:p>
        </p:txBody>
      </p:sp>
      <p:pic>
        <p:nvPicPr>
          <p:cNvPr id="238" name="" descr=""/>
          <p:cNvPicPr/>
          <p:nvPr/>
        </p:nvPicPr>
        <p:blipFill>
          <a:blip r:embed="rId3"/>
          <a:stretch/>
        </p:blipFill>
        <p:spPr>
          <a:xfrm>
            <a:off x="7459560" y="4428360"/>
            <a:ext cx="2808000" cy="2629440"/>
          </a:xfrm>
          <a:prstGeom prst="rect">
            <a:avLst/>
          </a:prstGeom>
          <a:ln>
            <a:noFill/>
          </a:ln>
        </p:spPr>
      </p:pic>
      <p:sp>
        <p:nvSpPr>
          <p:cNvPr id="239" name="CustomShape 4"/>
          <p:cNvSpPr/>
          <p:nvPr/>
        </p:nvSpPr>
        <p:spPr>
          <a:xfrm>
            <a:off x="9279360" y="5303880"/>
            <a:ext cx="837360" cy="349200"/>
          </a:xfrm>
          <a:prstGeom prst="rect">
            <a:avLst/>
          </a:prstGeom>
          <a:noFill/>
          <a:ln w="36000">
            <a:solidFill>
              <a:srgbClr val="00e472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11" dur="indefinite" restart="never" nodeType="tmRoot">
          <p:childTnLst>
            <p:seq>
              <p:cTn id="1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This is only the start (quants, AI Act)</a:t>
            </a:r>
            <a:endParaRPr b="0" lang="fr-BE" sz="4400" spc="-1" strike="noStrike">
              <a:latin typeface="Arial"/>
            </a:endParaRPr>
          </a:p>
        </p:txBody>
      </p:sp>
      <p:pic>
        <p:nvPicPr>
          <p:cNvPr id="241" name="" descr=""/>
          <p:cNvPicPr/>
          <p:nvPr/>
        </p:nvPicPr>
        <p:blipFill>
          <a:blip r:embed="rId1"/>
          <a:stretch/>
        </p:blipFill>
        <p:spPr>
          <a:xfrm>
            <a:off x="2160360" y="1343160"/>
            <a:ext cx="5810040" cy="3561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3" dur="indefinite" restart="never" nodeType="tmRoot">
          <p:childTnLst>
            <p:seq>
              <p:cTn id="1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Conclusion</a:t>
            </a:r>
            <a:endParaRPr b="0" lang="fr-BE" sz="4400" spc="-1" strike="noStrike">
              <a:latin typeface="Arial"/>
            </a:endParaRPr>
          </a:p>
        </p:txBody>
      </p:sp>
      <p:sp>
        <p:nvSpPr>
          <p:cNvPr id="243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Emerging field of research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Problem = DS/ML </a:t>
            </a:r>
            <a:r>
              <a:rPr b="0" lang="fr-BE" sz="3200" spc="-1" strike="noStrike">
                <a:solidFill>
                  <a:srgbClr val="00c462"/>
                </a:solidFill>
                <a:latin typeface="Arial"/>
              </a:rPr>
              <a:t>AND</a:t>
            </a:r>
            <a:r>
              <a:rPr b="0" lang="fr-BE" sz="3200" spc="-1" strike="noStrike">
                <a:latin typeface="Arial"/>
              </a:rPr>
              <a:t> BPM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In compliance the ML process is identical but the organizational process here it is performed is totally different</a:t>
            </a:r>
            <a:endParaRPr b="0" lang="fr-BE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Priority : PAIS to include lawyers systematically in the processes</a:t>
            </a:r>
            <a:endParaRPr b="0" lang="fr-BE" sz="3200" spc="-1" strike="noStrike">
              <a:latin typeface="Arial"/>
            </a:endParaRPr>
          </a:p>
        </p:txBody>
      </p:sp>
    </p:spTree>
  </p:cSld>
  <p:timing>
    <p:tnLst>
      <p:par>
        <p:cTn id="115" dur="indefinite" restart="never" nodeType="tmRoot">
          <p:childTnLst>
            <p:seq>
              <p:cTn id="1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Courts : « ex post » solutions</a:t>
            </a:r>
            <a:endParaRPr b="0" lang="fr-BE" sz="4400" spc="-1" strike="noStrike">
              <a:latin typeface="Arial"/>
            </a:endParaRPr>
          </a:p>
        </p:txBody>
      </p:sp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2488680" y="1172520"/>
            <a:ext cx="5143320" cy="4000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Algorithmic trading</a:t>
            </a:r>
            <a:endParaRPr b="0" lang="fr-BE" sz="4400" spc="-1" strike="noStrike"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1479600" y="1272960"/>
            <a:ext cx="7304400" cy="4055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… </a:t>
            </a:r>
            <a:r>
              <a:rPr b="0" lang="fr-BE" sz="4400" spc="-1" strike="noStrike">
                <a:latin typeface="Arial"/>
              </a:rPr>
              <a:t>and now what ?</a:t>
            </a:r>
            <a:endParaRPr b="0" lang="fr-BE" sz="4400" spc="-1" strike="noStrike">
              <a:latin typeface="Arial"/>
            </a:endParaRPr>
          </a:p>
        </p:txBody>
      </p:sp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2234520" y="1397160"/>
            <a:ext cx="5469480" cy="3498840"/>
          </a:xfrm>
          <a:prstGeom prst="rect">
            <a:avLst/>
          </a:prstGeom>
          <a:ln>
            <a:noFill/>
          </a:ln>
        </p:spPr>
      </p:pic>
      <p:sp>
        <p:nvSpPr>
          <p:cNvPr id="62" name="TextShape 2"/>
          <p:cNvSpPr txBox="1"/>
          <p:nvPr/>
        </p:nvSpPr>
        <p:spPr>
          <a:xfrm>
            <a:off x="2304000" y="4896000"/>
            <a:ext cx="561600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BE" sz="1800" spc="-1" strike="noStrike">
                <a:latin typeface="Arial"/>
              </a:rPr>
              <a:t>Flash crash of May 6 2010 (DJI). Cause : Spoofing. Source : Wikipedia.</a:t>
            </a:r>
            <a:endParaRPr b="0" lang="fr-BE" sz="18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… </a:t>
            </a:r>
            <a:r>
              <a:rPr b="0" lang="fr-BE" sz="4400" spc="-1" strike="noStrike">
                <a:latin typeface="Arial"/>
              </a:rPr>
              <a:t>and now what (2nd ed.) ?</a:t>
            </a:r>
            <a:endParaRPr b="0" lang="fr-BE" sz="4400" spc="-1" strike="noStrike">
              <a:latin typeface="Arial"/>
            </a:endParaRPr>
          </a:p>
        </p:txBody>
      </p:sp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504000" y="1212120"/>
            <a:ext cx="5086080" cy="3323880"/>
          </a:xfrm>
          <a:prstGeom prst="rect">
            <a:avLst/>
          </a:prstGeom>
          <a:ln>
            <a:noFill/>
          </a:ln>
        </p:spPr>
      </p:pic>
      <p:pic>
        <p:nvPicPr>
          <p:cNvPr id="65" name="" descr=""/>
          <p:cNvPicPr/>
          <p:nvPr/>
        </p:nvPicPr>
        <p:blipFill>
          <a:blip r:embed="rId2"/>
          <a:stretch/>
        </p:blipFill>
        <p:spPr>
          <a:xfrm>
            <a:off x="3744000" y="2088000"/>
            <a:ext cx="5905080" cy="3323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2024-04-17T15:20:43Z</dcterms:created>
  <dc:creator/>
  <dc:description/>
  <dc:language>fr-BE</dc:language>
  <cp:lastModifiedBy/>
  <dcterms:modified xsi:type="dcterms:W3CDTF">2024-04-19T10:07:05Z</dcterms:modified>
  <cp:revision>37</cp:revision>
  <dc:subject/>
  <dc:title/>
</cp:coreProperties>
</file>