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56" r:id="rId2"/>
    <p:sldId id="257" r:id="rId3"/>
    <p:sldId id="280" r:id="rId4"/>
    <p:sldId id="258" r:id="rId5"/>
    <p:sldId id="260" r:id="rId6"/>
    <p:sldId id="261" r:id="rId7"/>
    <p:sldId id="262" r:id="rId8"/>
    <p:sldId id="281" r:id="rId9"/>
    <p:sldId id="263" r:id="rId10"/>
    <p:sldId id="264" r:id="rId11"/>
    <p:sldId id="266" r:id="rId12"/>
    <p:sldId id="265" r:id="rId13"/>
    <p:sldId id="267" r:id="rId14"/>
    <p:sldId id="268" r:id="rId15"/>
    <p:sldId id="270" r:id="rId16"/>
    <p:sldId id="271" r:id="rId17"/>
    <p:sldId id="273" r:id="rId18"/>
    <p:sldId id="272" r:id="rId19"/>
    <p:sldId id="269" r:id="rId20"/>
    <p:sldId id="274" r:id="rId21"/>
    <p:sldId id="275" r:id="rId22"/>
    <p:sldId id="276" r:id="rId23"/>
    <p:sldId id="282" r:id="rId24"/>
    <p:sldId id="283" r:id="rId25"/>
    <p:sldId id="259" r:id="rId26"/>
    <p:sldId id="277" r:id="rId27"/>
    <p:sldId id="279" r:id="rId28"/>
    <p:sldId id="278" r:id="rId29"/>
    <p:sldId id="284" r:id="rId30"/>
    <p:sldId id="285" r:id="rId31"/>
    <p:sldId id="286"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4907" autoAdjust="0"/>
  </p:normalViewPr>
  <p:slideViewPr>
    <p:cSldViewPr snapToGrid="0">
      <p:cViewPr varScale="1">
        <p:scale>
          <a:sx n="92" d="100"/>
          <a:sy n="92" d="100"/>
        </p:scale>
        <p:origin x="48" y="1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8BB3F-660A-4489-9A8D-ACAB9BE5E3DE}" type="doc">
      <dgm:prSet loTypeId="urn:microsoft.com/office/officeart/2016/7/layout/VerticalHollowActionList" loCatId="List" qsTypeId="urn:microsoft.com/office/officeart/2005/8/quickstyle/simple4" qsCatId="simple" csTypeId="urn:microsoft.com/office/officeart/2005/8/colors/accent1_1" csCatId="accent1"/>
      <dgm:spPr/>
      <dgm:t>
        <a:bodyPr/>
        <a:lstStyle/>
        <a:p>
          <a:endParaRPr lang="en-US"/>
        </a:p>
      </dgm:t>
    </dgm:pt>
    <dgm:pt modelId="{431AB7C8-94EE-4A32-B77A-942053FD8424}">
      <dgm:prSet/>
      <dgm:spPr/>
      <dgm:t>
        <a:bodyPr/>
        <a:lstStyle/>
        <a:p>
          <a:r>
            <a:rPr lang="en-US"/>
            <a:t>Learning</a:t>
          </a:r>
        </a:p>
      </dgm:t>
    </dgm:pt>
    <dgm:pt modelId="{932CCD84-A51D-426B-90C9-5A9BCC34D719}" type="parTrans" cxnId="{054FC406-733B-4945-9D3A-4D558F6B02CE}">
      <dgm:prSet/>
      <dgm:spPr/>
      <dgm:t>
        <a:bodyPr/>
        <a:lstStyle/>
        <a:p>
          <a:endParaRPr lang="en-US"/>
        </a:p>
      </dgm:t>
    </dgm:pt>
    <dgm:pt modelId="{249F7FB0-CE60-4EC2-8D5D-6F51AB10A89E}" type="sibTrans" cxnId="{054FC406-733B-4945-9D3A-4D558F6B02CE}">
      <dgm:prSet/>
      <dgm:spPr/>
      <dgm:t>
        <a:bodyPr/>
        <a:lstStyle/>
        <a:p>
          <a:endParaRPr lang="en-US"/>
        </a:p>
      </dgm:t>
    </dgm:pt>
    <dgm:pt modelId="{3CC78798-5FAF-45C3-802A-CD5D94D0B261}">
      <dgm:prSet custT="1"/>
      <dgm:spPr/>
      <dgm:t>
        <a:bodyPr/>
        <a:lstStyle/>
        <a:p>
          <a:r>
            <a:rPr lang="en-US" sz="2000" dirty="0"/>
            <a:t>Learning Models:</a:t>
          </a:r>
        </a:p>
      </dgm:t>
    </dgm:pt>
    <dgm:pt modelId="{5529CFFE-C4B2-44D0-A5EC-3387F0F43D59}" type="parTrans" cxnId="{CA56E72F-60CA-4110-B08B-B3107A40FEBD}">
      <dgm:prSet/>
      <dgm:spPr/>
      <dgm:t>
        <a:bodyPr/>
        <a:lstStyle/>
        <a:p>
          <a:endParaRPr lang="en-US"/>
        </a:p>
      </dgm:t>
    </dgm:pt>
    <dgm:pt modelId="{32302246-A05A-4814-8144-F835E02EDC6C}" type="sibTrans" cxnId="{CA56E72F-60CA-4110-B08B-B3107A40FEBD}">
      <dgm:prSet/>
      <dgm:spPr/>
      <dgm:t>
        <a:bodyPr/>
        <a:lstStyle/>
        <a:p>
          <a:endParaRPr lang="en-US"/>
        </a:p>
      </dgm:t>
    </dgm:pt>
    <dgm:pt modelId="{0DC3B31F-41D7-43C9-8B37-988F99C0B25E}">
      <dgm:prSet custT="1"/>
      <dgm:spPr/>
      <dgm:t>
        <a:bodyPr/>
        <a:lstStyle/>
        <a:p>
          <a:r>
            <a:rPr lang="en-US" sz="1600" dirty="0"/>
            <a:t>Multi-layer </a:t>
          </a:r>
          <a:r>
            <a:rPr lang="en-US" sz="1600" dirty="0" err="1"/>
            <a:t>perceptrons</a:t>
          </a:r>
          <a:r>
            <a:rPr lang="en-US" sz="1600" dirty="0"/>
            <a:t> (Werbos,1982 and others)</a:t>
          </a:r>
        </a:p>
      </dgm:t>
    </dgm:pt>
    <dgm:pt modelId="{4CA61A99-146C-4CE0-A398-90E9EE07B92F}" type="parTrans" cxnId="{9FC658BB-3A38-4F3A-A42C-4853FB55D899}">
      <dgm:prSet/>
      <dgm:spPr/>
      <dgm:t>
        <a:bodyPr/>
        <a:lstStyle/>
        <a:p>
          <a:endParaRPr lang="en-US"/>
        </a:p>
      </dgm:t>
    </dgm:pt>
    <dgm:pt modelId="{23E9716D-93F5-4AE8-B947-DF08A82C9F83}" type="sibTrans" cxnId="{9FC658BB-3A38-4F3A-A42C-4853FB55D899}">
      <dgm:prSet/>
      <dgm:spPr/>
      <dgm:t>
        <a:bodyPr/>
        <a:lstStyle/>
        <a:p>
          <a:endParaRPr lang="en-US"/>
        </a:p>
      </dgm:t>
    </dgm:pt>
    <dgm:pt modelId="{AB2A1F78-E1D3-43EF-97D6-03E6565E2F06}">
      <dgm:prSet custT="1"/>
      <dgm:spPr/>
      <dgm:t>
        <a:bodyPr/>
        <a:lstStyle/>
        <a:p>
          <a:r>
            <a:rPr lang="en-US" sz="1600" dirty="0"/>
            <a:t>Convolutional nets (</a:t>
          </a:r>
          <a:r>
            <a:rPr lang="en-US" sz="1600" dirty="0" err="1"/>
            <a:t>LeCunn</a:t>
          </a:r>
          <a:r>
            <a:rPr lang="en-US" sz="1600" dirty="0"/>
            <a:t> et al, 1998)s</a:t>
          </a:r>
        </a:p>
      </dgm:t>
    </dgm:pt>
    <dgm:pt modelId="{93DD3192-A8BA-4262-BFB7-BEC5D672D4A4}" type="parTrans" cxnId="{A7378C28-336D-4871-9E25-03A69E384477}">
      <dgm:prSet/>
      <dgm:spPr/>
      <dgm:t>
        <a:bodyPr/>
        <a:lstStyle/>
        <a:p>
          <a:endParaRPr lang="en-US"/>
        </a:p>
      </dgm:t>
    </dgm:pt>
    <dgm:pt modelId="{6F92C629-87DB-4098-9B73-681CC16E3328}" type="sibTrans" cxnId="{A7378C28-336D-4871-9E25-03A69E384477}">
      <dgm:prSet/>
      <dgm:spPr/>
      <dgm:t>
        <a:bodyPr/>
        <a:lstStyle/>
        <a:p>
          <a:endParaRPr lang="en-US"/>
        </a:p>
      </dgm:t>
    </dgm:pt>
    <dgm:pt modelId="{DF2F1DA3-8A9D-4275-AB9F-74646118EBC0}">
      <dgm:prSet custT="1"/>
      <dgm:spPr/>
      <dgm:t>
        <a:bodyPr/>
        <a:lstStyle/>
        <a:p>
          <a:r>
            <a:rPr lang="en-US" sz="1600" dirty="0"/>
            <a:t>Autoencoders  (</a:t>
          </a:r>
          <a:r>
            <a:rPr lang="en-US" sz="1600" dirty="0" err="1"/>
            <a:t>Bourlard</a:t>
          </a:r>
          <a:r>
            <a:rPr lang="en-US" sz="1600" dirty="0"/>
            <a:t> &amp; Kamp, 1988)</a:t>
          </a:r>
        </a:p>
      </dgm:t>
    </dgm:pt>
    <dgm:pt modelId="{3D542510-71A6-461D-A0C8-2DBD1C46644A}" type="parTrans" cxnId="{9FCC5BCC-4BFF-4D37-B317-311101C2D0EB}">
      <dgm:prSet/>
      <dgm:spPr/>
      <dgm:t>
        <a:bodyPr/>
        <a:lstStyle/>
        <a:p>
          <a:endParaRPr lang="en-US"/>
        </a:p>
      </dgm:t>
    </dgm:pt>
    <dgm:pt modelId="{9FCA3682-4BB0-4FEC-8C19-902CB8CE770D}" type="sibTrans" cxnId="{9FCC5BCC-4BFF-4D37-B317-311101C2D0EB}">
      <dgm:prSet/>
      <dgm:spPr/>
      <dgm:t>
        <a:bodyPr/>
        <a:lstStyle/>
        <a:p>
          <a:endParaRPr lang="en-US"/>
        </a:p>
      </dgm:t>
    </dgm:pt>
    <dgm:pt modelId="{E2B57C69-BEFF-448F-B12E-C74944A5722A}">
      <dgm:prSet custT="1"/>
      <dgm:spPr/>
      <dgm:t>
        <a:bodyPr/>
        <a:lstStyle/>
        <a:p>
          <a:r>
            <a:rPr lang="en-US" sz="1600" dirty="0"/>
            <a:t>Energy based models/ RBMs (</a:t>
          </a:r>
          <a:r>
            <a:rPr lang="en-US" sz="1600" dirty="0" err="1"/>
            <a:t>Smolensky</a:t>
          </a:r>
          <a:r>
            <a:rPr lang="en-US" sz="1600" dirty="0"/>
            <a:t>, 1986)</a:t>
          </a:r>
        </a:p>
      </dgm:t>
    </dgm:pt>
    <dgm:pt modelId="{041B89E6-E9EA-4989-B68A-7819D3B735E3}" type="parTrans" cxnId="{A33F15BA-BDE7-4769-887F-DA1AFE2A54AD}">
      <dgm:prSet/>
      <dgm:spPr/>
      <dgm:t>
        <a:bodyPr/>
        <a:lstStyle/>
        <a:p>
          <a:endParaRPr lang="en-US"/>
        </a:p>
      </dgm:t>
    </dgm:pt>
    <dgm:pt modelId="{971D2559-0BFA-4E3B-975D-599E4FD8BB67}" type="sibTrans" cxnId="{A33F15BA-BDE7-4769-887F-DA1AFE2A54AD}">
      <dgm:prSet/>
      <dgm:spPr/>
      <dgm:t>
        <a:bodyPr/>
        <a:lstStyle/>
        <a:p>
          <a:endParaRPr lang="en-US"/>
        </a:p>
      </dgm:t>
    </dgm:pt>
    <dgm:pt modelId="{152345DB-CD99-4B0F-A1C6-8D6506BC8831}">
      <dgm:prSet custT="1"/>
      <dgm:spPr/>
      <dgm:t>
        <a:bodyPr/>
        <a:lstStyle/>
        <a:p>
          <a:r>
            <a:rPr lang="en-US" sz="1600" dirty="0"/>
            <a:t>LSTMs (Hochreiter&amp;Schmidhuber,1997)</a:t>
          </a:r>
        </a:p>
      </dgm:t>
    </dgm:pt>
    <dgm:pt modelId="{1DE98949-3E8C-42AE-A118-293D438BF961}" type="parTrans" cxnId="{56391837-D1D6-4064-B547-D30169BAFC0C}">
      <dgm:prSet/>
      <dgm:spPr/>
      <dgm:t>
        <a:bodyPr/>
        <a:lstStyle/>
        <a:p>
          <a:endParaRPr lang="en-US"/>
        </a:p>
      </dgm:t>
    </dgm:pt>
    <dgm:pt modelId="{747ECA8F-44B1-4FAE-88CE-3ACE4CD9D204}" type="sibTrans" cxnId="{56391837-D1D6-4064-B547-D30169BAFC0C}">
      <dgm:prSet/>
      <dgm:spPr/>
      <dgm:t>
        <a:bodyPr/>
        <a:lstStyle/>
        <a:p>
          <a:endParaRPr lang="en-US"/>
        </a:p>
      </dgm:t>
    </dgm:pt>
    <dgm:pt modelId="{43D7CB29-66C2-4CB4-8429-5CF71ADC393D}">
      <dgm:prSet/>
      <dgm:spPr/>
      <dgm:t>
        <a:bodyPr/>
        <a:lstStyle/>
        <a:p>
          <a:r>
            <a:rPr lang="en-US"/>
            <a:t>Training</a:t>
          </a:r>
        </a:p>
      </dgm:t>
    </dgm:pt>
    <dgm:pt modelId="{54795586-EEC5-4083-85E3-DFAD7512A2F3}" type="parTrans" cxnId="{77D689E4-EE2C-42DA-BFD4-7C2707FA0838}">
      <dgm:prSet/>
      <dgm:spPr/>
      <dgm:t>
        <a:bodyPr/>
        <a:lstStyle/>
        <a:p>
          <a:endParaRPr lang="en-US"/>
        </a:p>
      </dgm:t>
    </dgm:pt>
    <dgm:pt modelId="{09C3BD23-B4C5-48D6-B4E3-5EA14544967E}" type="sibTrans" cxnId="{77D689E4-EE2C-42DA-BFD4-7C2707FA0838}">
      <dgm:prSet/>
      <dgm:spPr/>
      <dgm:t>
        <a:bodyPr/>
        <a:lstStyle/>
        <a:p>
          <a:endParaRPr lang="en-US"/>
        </a:p>
      </dgm:t>
    </dgm:pt>
    <dgm:pt modelId="{712F3673-B85C-413D-8041-BA8E41906313}">
      <dgm:prSet/>
      <dgm:spPr/>
      <dgm:t>
        <a:bodyPr/>
        <a:lstStyle/>
        <a:p>
          <a:r>
            <a:rPr lang="en-US"/>
            <a:t>Training techniques:</a:t>
          </a:r>
        </a:p>
      </dgm:t>
    </dgm:pt>
    <dgm:pt modelId="{F44C368F-67A0-4B01-88AF-C86CDB8E1882}" type="parTrans" cxnId="{0620DC81-C10C-48F4-91CD-71D078F63542}">
      <dgm:prSet/>
      <dgm:spPr/>
      <dgm:t>
        <a:bodyPr/>
        <a:lstStyle/>
        <a:p>
          <a:endParaRPr lang="en-US"/>
        </a:p>
      </dgm:t>
    </dgm:pt>
    <dgm:pt modelId="{14D52393-14F2-4FEF-9BCC-8455FFC87D52}" type="sibTrans" cxnId="{0620DC81-C10C-48F4-91CD-71D078F63542}">
      <dgm:prSet/>
      <dgm:spPr/>
      <dgm:t>
        <a:bodyPr/>
        <a:lstStyle/>
        <a:p>
          <a:endParaRPr lang="en-US"/>
        </a:p>
      </dgm:t>
    </dgm:pt>
    <dgm:pt modelId="{16CD3672-4DDA-4DD4-AB58-E928116892DA}">
      <dgm:prSet/>
      <dgm:spPr/>
      <dgm:t>
        <a:bodyPr/>
        <a:lstStyle/>
        <a:p>
          <a:r>
            <a:rPr lang="en-US" dirty="0"/>
            <a:t>Backpropagation (</a:t>
          </a:r>
          <a:r>
            <a:rPr lang="en-US" dirty="0" err="1"/>
            <a:t>Linnainmaa</a:t>
          </a:r>
          <a:r>
            <a:rPr lang="en-US" dirty="0"/>
            <a:t>, 1970 and others)</a:t>
          </a:r>
        </a:p>
      </dgm:t>
    </dgm:pt>
    <dgm:pt modelId="{86C93F7F-437B-482E-A273-5B3D0F1C1E02}" type="parTrans" cxnId="{8CA3AAD2-6741-4F9A-AE06-A9B8CE13BECD}">
      <dgm:prSet/>
      <dgm:spPr/>
      <dgm:t>
        <a:bodyPr/>
        <a:lstStyle/>
        <a:p>
          <a:endParaRPr lang="en-US"/>
        </a:p>
      </dgm:t>
    </dgm:pt>
    <dgm:pt modelId="{7D671C65-0425-4180-8D9C-FA7353248BF5}" type="sibTrans" cxnId="{8CA3AAD2-6741-4F9A-AE06-A9B8CE13BECD}">
      <dgm:prSet/>
      <dgm:spPr/>
      <dgm:t>
        <a:bodyPr/>
        <a:lstStyle/>
        <a:p>
          <a:endParaRPr lang="en-US"/>
        </a:p>
      </dgm:t>
    </dgm:pt>
    <dgm:pt modelId="{DB82631F-BA31-4F3C-A37E-3F2C923CE57D}" type="pres">
      <dgm:prSet presAssocID="{8298BB3F-660A-4489-9A8D-ACAB9BE5E3DE}" presName="Name0" presStyleCnt="0">
        <dgm:presLayoutVars>
          <dgm:dir/>
          <dgm:animLvl val="lvl"/>
          <dgm:resizeHandles val="exact"/>
        </dgm:presLayoutVars>
      </dgm:prSet>
      <dgm:spPr/>
    </dgm:pt>
    <dgm:pt modelId="{1E445561-F714-4494-9603-294156F1D962}" type="pres">
      <dgm:prSet presAssocID="{431AB7C8-94EE-4A32-B77A-942053FD8424}" presName="linNode" presStyleCnt="0"/>
      <dgm:spPr/>
    </dgm:pt>
    <dgm:pt modelId="{ACE71234-F78B-4EAC-92F3-52198CA16BC7}" type="pres">
      <dgm:prSet presAssocID="{431AB7C8-94EE-4A32-B77A-942053FD8424}" presName="parentText" presStyleLbl="solidFgAcc1" presStyleIdx="0" presStyleCnt="2">
        <dgm:presLayoutVars>
          <dgm:chMax val="1"/>
          <dgm:bulletEnabled/>
        </dgm:presLayoutVars>
      </dgm:prSet>
      <dgm:spPr/>
    </dgm:pt>
    <dgm:pt modelId="{8E2D3F9B-CF47-44CA-88F9-B58A1A479141}" type="pres">
      <dgm:prSet presAssocID="{431AB7C8-94EE-4A32-B77A-942053FD8424}" presName="descendantText" presStyleLbl="alignNode1" presStyleIdx="0" presStyleCnt="2">
        <dgm:presLayoutVars>
          <dgm:bulletEnabled/>
        </dgm:presLayoutVars>
      </dgm:prSet>
      <dgm:spPr/>
    </dgm:pt>
    <dgm:pt modelId="{D9BCD4B1-D00C-4F2D-8F41-189B8171EC32}" type="pres">
      <dgm:prSet presAssocID="{249F7FB0-CE60-4EC2-8D5D-6F51AB10A89E}" presName="sp" presStyleCnt="0"/>
      <dgm:spPr/>
    </dgm:pt>
    <dgm:pt modelId="{DA9F52AA-BA28-47EB-8EA6-779CF0E79BB3}" type="pres">
      <dgm:prSet presAssocID="{43D7CB29-66C2-4CB4-8429-5CF71ADC393D}" presName="linNode" presStyleCnt="0"/>
      <dgm:spPr/>
    </dgm:pt>
    <dgm:pt modelId="{BD8B2F94-591B-4191-BF72-1654E3469A3E}" type="pres">
      <dgm:prSet presAssocID="{43D7CB29-66C2-4CB4-8429-5CF71ADC393D}" presName="parentText" presStyleLbl="solidFgAcc1" presStyleIdx="1" presStyleCnt="2">
        <dgm:presLayoutVars>
          <dgm:chMax val="1"/>
          <dgm:bulletEnabled/>
        </dgm:presLayoutVars>
      </dgm:prSet>
      <dgm:spPr/>
    </dgm:pt>
    <dgm:pt modelId="{A70BDEA0-36F9-4D26-BA70-39217EDA3C28}" type="pres">
      <dgm:prSet presAssocID="{43D7CB29-66C2-4CB4-8429-5CF71ADC393D}" presName="descendantText" presStyleLbl="alignNode1" presStyleIdx="1" presStyleCnt="2">
        <dgm:presLayoutVars>
          <dgm:bulletEnabled/>
        </dgm:presLayoutVars>
      </dgm:prSet>
      <dgm:spPr/>
    </dgm:pt>
  </dgm:ptLst>
  <dgm:cxnLst>
    <dgm:cxn modelId="{054FC406-733B-4945-9D3A-4D558F6B02CE}" srcId="{8298BB3F-660A-4489-9A8D-ACAB9BE5E3DE}" destId="{431AB7C8-94EE-4A32-B77A-942053FD8424}" srcOrd="0" destOrd="0" parTransId="{932CCD84-A51D-426B-90C9-5A9BCC34D719}" sibTransId="{249F7FB0-CE60-4EC2-8D5D-6F51AB10A89E}"/>
    <dgm:cxn modelId="{844A730D-F380-41AD-A58E-190FE773B5BB}" type="presOf" srcId="{0DC3B31F-41D7-43C9-8B37-988F99C0B25E}" destId="{8E2D3F9B-CF47-44CA-88F9-B58A1A479141}" srcOrd="0" destOrd="1" presId="urn:microsoft.com/office/officeart/2016/7/layout/VerticalHollowActionList"/>
    <dgm:cxn modelId="{AAC7DF13-649E-42BB-8F94-FE415E79B7EC}" type="presOf" srcId="{43D7CB29-66C2-4CB4-8429-5CF71ADC393D}" destId="{BD8B2F94-591B-4191-BF72-1654E3469A3E}" srcOrd="0" destOrd="0" presId="urn:microsoft.com/office/officeart/2016/7/layout/VerticalHollowActionList"/>
    <dgm:cxn modelId="{E4CC291E-38E1-4918-B57C-F227C2D475FE}" type="presOf" srcId="{3CC78798-5FAF-45C3-802A-CD5D94D0B261}" destId="{8E2D3F9B-CF47-44CA-88F9-B58A1A479141}" srcOrd="0" destOrd="0" presId="urn:microsoft.com/office/officeart/2016/7/layout/VerticalHollowActionList"/>
    <dgm:cxn modelId="{A7378C28-336D-4871-9E25-03A69E384477}" srcId="{3CC78798-5FAF-45C3-802A-CD5D94D0B261}" destId="{AB2A1F78-E1D3-43EF-97D6-03E6565E2F06}" srcOrd="1" destOrd="0" parTransId="{93DD3192-A8BA-4262-BFB7-BEC5D672D4A4}" sibTransId="{6F92C629-87DB-4098-9B73-681CC16E3328}"/>
    <dgm:cxn modelId="{CA56E72F-60CA-4110-B08B-B3107A40FEBD}" srcId="{431AB7C8-94EE-4A32-B77A-942053FD8424}" destId="{3CC78798-5FAF-45C3-802A-CD5D94D0B261}" srcOrd="0" destOrd="0" parTransId="{5529CFFE-C4B2-44D0-A5EC-3387F0F43D59}" sibTransId="{32302246-A05A-4814-8144-F835E02EDC6C}"/>
    <dgm:cxn modelId="{F1F0AD36-D097-4548-A463-63AE848E9B12}" type="presOf" srcId="{DF2F1DA3-8A9D-4275-AB9F-74646118EBC0}" destId="{8E2D3F9B-CF47-44CA-88F9-B58A1A479141}" srcOrd="0" destOrd="3" presId="urn:microsoft.com/office/officeart/2016/7/layout/VerticalHollowActionList"/>
    <dgm:cxn modelId="{56391837-D1D6-4064-B547-D30169BAFC0C}" srcId="{3CC78798-5FAF-45C3-802A-CD5D94D0B261}" destId="{152345DB-CD99-4B0F-A1C6-8D6506BC8831}" srcOrd="4" destOrd="0" parTransId="{1DE98949-3E8C-42AE-A118-293D438BF961}" sibTransId="{747ECA8F-44B1-4FAE-88CE-3ACE4CD9D204}"/>
    <dgm:cxn modelId="{90C4134F-1AAB-4901-A627-34F959C71BD0}" type="presOf" srcId="{712F3673-B85C-413D-8041-BA8E41906313}" destId="{A70BDEA0-36F9-4D26-BA70-39217EDA3C28}" srcOrd="0" destOrd="0" presId="urn:microsoft.com/office/officeart/2016/7/layout/VerticalHollowActionList"/>
    <dgm:cxn modelId="{BCC01C6F-E6A5-465E-AEF5-4D2D04B37F82}" type="presOf" srcId="{16CD3672-4DDA-4DD4-AB58-E928116892DA}" destId="{A70BDEA0-36F9-4D26-BA70-39217EDA3C28}" srcOrd="0" destOrd="1" presId="urn:microsoft.com/office/officeart/2016/7/layout/VerticalHollowActionList"/>
    <dgm:cxn modelId="{0620DC81-C10C-48F4-91CD-71D078F63542}" srcId="{43D7CB29-66C2-4CB4-8429-5CF71ADC393D}" destId="{712F3673-B85C-413D-8041-BA8E41906313}" srcOrd="0" destOrd="0" parTransId="{F44C368F-67A0-4B01-88AF-C86CDB8E1882}" sibTransId="{14D52393-14F2-4FEF-9BCC-8455FFC87D52}"/>
    <dgm:cxn modelId="{394BA58A-58BF-42F4-BC43-3687C627514F}" type="presOf" srcId="{431AB7C8-94EE-4A32-B77A-942053FD8424}" destId="{ACE71234-F78B-4EAC-92F3-52198CA16BC7}" srcOrd="0" destOrd="0" presId="urn:microsoft.com/office/officeart/2016/7/layout/VerticalHollowActionList"/>
    <dgm:cxn modelId="{DECBD9B8-9DC0-49CA-ACED-33F931ACB535}" type="presOf" srcId="{152345DB-CD99-4B0F-A1C6-8D6506BC8831}" destId="{8E2D3F9B-CF47-44CA-88F9-B58A1A479141}" srcOrd="0" destOrd="5" presId="urn:microsoft.com/office/officeart/2016/7/layout/VerticalHollowActionList"/>
    <dgm:cxn modelId="{A33F15BA-BDE7-4769-887F-DA1AFE2A54AD}" srcId="{3CC78798-5FAF-45C3-802A-CD5D94D0B261}" destId="{E2B57C69-BEFF-448F-B12E-C74944A5722A}" srcOrd="3" destOrd="0" parTransId="{041B89E6-E9EA-4989-B68A-7819D3B735E3}" sibTransId="{971D2559-0BFA-4E3B-975D-599E4FD8BB67}"/>
    <dgm:cxn modelId="{9FC658BB-3A38-4F3A-A42C-4853FB55D899}" srcId="{3CC78798-5FAF-45C3-802A-CD5D94D0B261}" destId="{0DC3B31F-41D7-43C9-8B37-988F99C0B25E}" srcOrd="0" destOrd="0" parTransId="{4CA61A99-146C-4CE0-A398-90E9EE07B92F}" sibTransId="{23E9716D-93F5-4AE8-B947-DF08A82C9F83}"/>
    <dgm:cxn modelId="{9FCC5BCC-4BFF-4D37-B317-311101C2D0EB}" srcId="{3CC78798-5FAF-45C3-802A-CD5D94D0B261}" destId="{DF2F1DA3-8A9D-4275-AB9F-74646118EBC0}" srcOrd="2" destOrd="0" parTransId="{3D542510-71A6-461D-A0C8-2DBD1C46644A}" sibTransId="{9FCA3682-4BB0-4FEC-8C19-902CB8CE770D}"/>
    <dgm:cxn modelId="{8CA3AAD2-6741-4F9A-AE06-A9B8CE13BECD}" srcId="{712F3673-B85C-413D-8041-BA8E41906313}" destId="{16CD3672-4DDA-4DD4-AB58-E928116892DA}" srcOrd="0" destOrd="0" parTransId="{86C93F7F-437B-482E-A273-5B3D0F1C1E02}" sibTransId="{7D671C65-0425-4180-8D9C-FA7353248BF5}"/>
    <dgm:cxn modelId="{0F442EDC-4886-4025-90F8-9D1B8CFAEC0D}" type="presOf" srcId="{AB2A1F78-E1D3-43EF-97D6-03E6565E2F06}" destId="{8E2D3F9B-CF47-44CA-88F9-B58A1A479141}" srcOrd="0" destOrd="2" presId="urn:microsoft.com/office/officeart/2016/7/layout/VerticalHollowActionList"/>
    <dgm:cxn modelId="{77D689E4-EE2C-42DA-BFD4-7C2707FA0838}" srcId="{8298BB3F-660A-4489-9A8D-ACAB9BE5E3DE}" destId="{43D7CB29-66C2-4CB4-8429-5CF71ADC393D}" srcOrd="1" destOrd="0" parTransId="{54795586-EEC5-4083-85E3-DFAD7512A2F3}" sibTransId="{09C3BD23-B4C5-48D6-B4E3-5EA14544967E}"/>
    <dgm:cxn modelId="{53F88DF9-46ED-4DE4-B160-FF29CBACDF01}" type="presOf" srcId="{E2B57C69-BEFF-448F-B12E-C74944A5722A}" destId="{8E2D3F9B-CF47-44CA-88F9-B58A1A479141}" srcOrd="0" destOrd="4" presId="urn:microsoft.com/office/officeart/2016/7/layout/VerticalHollowActionList"/>
    <dgm:cxn modelId="{F63325FC-5669-499C-B085-1201EA32786C}" type="presOf" srcId="{8298BB3F-660A-4489-9A8D-ACAB9BE5E3DE}" destId="{DB82631F-BA31-4F3C-A37E-3F2C923CE57D}" srcOrd="0" destOrd="0" presId="urn:microsoft.com/office/officeart/2016/7/layout/VerticalHollowActionList"/>
    <dgm:cxn modelId="{DCFE8C1C-7290-46AF-990D-BB2CB7F8E69C}" type="presParOf" srcId="{DB82631F-BA31-4F3C-A37E-3F2C923CE57D}" destId="{1E445561-F714-4494-9603-294156F1D962}" srcOrd="0" destOrd="0" presId="urn:microsoft.com/office/officeart/2016/7/layout/VerticalHollowActionList"/>
    <dgm:cxn modelId="{07127471-4763-41CB-A157-8AC907A79B33}" type="presParOf" srcId="{1E445561-F714-4494-9603-294156F1D962}" destId="{ACE71234-F78B-4EAC-92F3-52198CA16BC7}" srcOrd="0" destOrd="0" presId="urn:microsoft.com/office/officeart/2016/7/layout/VerticalHollowActionList"/>
    <dgm:cxn modelId="{C7CFDDEE-63D9-4692-A46B-044B4FB5CCDB}" type="presParOf" srcId="{1E445561-F714-4494-9603-294156F1D962}" destId="{8E2D3F9B-CF47-44CA-88F9-B58A1A479141}" srcOrd="1" destOrd="0" presId="urn:microsoft.com/office/officeart/2016/7/layout/VerticalHollowActionList"/>
    <dgm:cxn modelId="{DB17C430-5DCB-47CA-A833-0D692FC8478C}" type="presParOf" srcId="{DB82631F-BA31-4F3C-A37E-3F2C923CE57D}" destId="{D9BCD4B1-D00C-4F2D-8F41-189B8171EC32}" srcOrd="1" destOrd="0" presId="urn:microsoft.com/office/officeart/2016/7/layout/VerticalHollowActionList"/>
    <dgm:cxn modelId="{98C1A19F-5570-4377-98CC-961EAD892556}" type="presParOf" srcId="{DB82631F-BA31-4F3C-A37E-3F2C923CE57D}" destId="{DA9F52AA-BA28-47EB-8EA6-779CF0E79BB3}" srcOrd="2" destOrd="0" presId="urn:microsoft.com/office/officeart/2016/7/layout/VerticalHollowActionList"/>
    <dgm:cxn modelId="{94B195D9-A040-4CD0-A9E6-405176573607}" type="presParOf" srcId="{DA9F52AA-BA28-47EB-8EA6-779CF0E79BB3}" destId="{BD8B2F94-591B-4191-BF72-1654E3469A3E}" srcOrd="0" destOrd="0" presId="urn:microsoft.com/office/officeart/2016/7/layout/VerticalHollowActionList"/>
    <dgm:cxn modelId="{62BCE28C-1992-4CB6-BAE1-999B014354FB}" type="presParOf" srcId="{DA9F52AA-BA28-47EB-8EA6-779CF0E79BB3}" destId="{A70BDEA0-36F9-4D26-BA70-39217EDA3C28}"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D3F9B-CF47-44CA-88F9-B58A1A479141}">
      <dsp:nvSpPr>
        <dsp:cNvPr id="0" name=""/>
        <dsp:cNvSpPr/>
      </dsp:nvSpPr>
      <dsp:spPr>
        <a:xfrm>
          <a:off x="1440587" y="496"/>
          <a:ext cx="5762351" cy="2742193"/>
        </a:xfrm>
        <a:prstGeom prst="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w="12700" cap="flat" cmpd="sng" algn="ctr">
          <a:solidFill>
            <a:schemeClr val="accent1">
              <a:shade val="8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1806" tIns="696517" rIns="111806" bIns="696517" numCol="1" spcCol="1270" anchor="t" anchorCtr="0">
          <a:noAutofit/>
        </a:bodyPr>
        <a:lstStyle/>
        <a:p>
          <a:pPr marL="0" lvl="0" indent="0" algn="l" defTabSz="889000">
            <a:lnSpc>
              <a:spcPct val="90000"/>
            </a:lnSpc>
            <a:spcBef>
              <a:spcPct val="0"/>
            </a:spcBef>
            <a:spcAft>
              <a:spcPct val="35000"/>
            </a:spcAft>
            <a:buNone/>
          </a:pPr>
          <a:r>
            <a:rPr lang="en-US" sz="2000" kern="1200" dirty="0"/>
            <a:t>Learning Models:</a:t>
          </a:r>
        </a:p>
        <a:p>
          <a:pPr marL="171450" lvl="1" indent="-171450" algn="l" defTabSz="711200">
            <a:lnSpc>
              <a:spcPct val="90000"/>
            </a:lnSpc>
            <a:spcBef>
              <a:spcPct val="0"/>
            </a:spcBef>
            <a:spcAft>
              <a:spcPct val="15000"/>
            </a:spcAft>
            <a:buChar char="•"/>
          </a:pPr>
          <a:r>
            <a:rPr lang="en-US" sz="1600" kern="1200" dirty="0"/>
            <a:t>Multi-layer </a:t>
          </a:r>
          <a:r>
            <a:rPr lang="en-US" sz="1600" kern="1200" dirty="0" err="1"/>
            <a:t>perceptrons</a:t>
          </a:r>
          <a:r>
            <a:rPr lang="en-US" sz="1600" kern="1200" dirty="0"/>
            <a:t> (Werbos,1982 and others)</a:t>
          </a:r>
        </a:p>
        <a:p>
          <a:pPr marL="171450" lvl="1" indent="-171450" algn="l" defTabSz="711200">
            <a:lnSpc>
              <a:spcPct val="90000"/>
            </a:lnSpc>
            <a:spcBef>
              <a:spcPct val="0"/>
            </a:spcBef>
            <a:spcAft>
              <a:spcPct val="15000"/>
            </a:spcAft>
            <a:buChar char="•"/>
          </a:pPr>
          <a:r>
            <a:rPr lang="en-US" sz="1600" kern="1200" dirty="0"/>
            <a:t>Convolutional nets (</a:t>
          </a:r>
          <a:r>
            <a:rPr lang="en-US" sz="1600" kern="1200" dirty="0" err="1"/>
            <a:t>LeCunn</a:t>
          </a:r>
          <a:r>
            <a:rPr lang="en-US" sz="1600" kern="1200" dirty="0"/>
            <a:t> et al, 1998)s</a:t>
          </a:r>
        </a:p>
        <a:p>
          <a:pPr marL="171450" lvl="1" indent="-171450" algn="l" defTabSz="711200">
            <a:lnSpc>
              <a:spcPct val="90000"/>
            </a:lnSpc>
            <a:spcBef>
              <a:spcPct val="0"/>
            </a:spcBef>
            <a:spcAft>
              <a:spcPct val="15000"/>
            </a:spcAft>
            <a:buChar char="•"/>
          </a:pPr>
          <a:r>
            <a:rPr lang="en-US" sz="1600" kern="1200" dirty="0"/>
            <a:t>Autoencoders  (</a:t>
          </a:r>
          <a:r>
            <a:rPr lang="en-US" sz="1600" kern="1200" dirty="0" err="1"/>
            <a:t>Bourlard</a:t>
          </a:r>
          <a:r>
            <a:rPr lang="en-US" sz="1600" kern="1200" dirty="0"/>
            <a:t> &amp; Kamp, 1988)</a:t>
          </a:r>
        </a:p>
        <a:p>
          <a:pPr marL="171450" lvl="1" indent="-171450" algn="l" defTabSz="711200">
            <a:lnSpc>
              <a:spcPct val="90000"/>
            </a:lnSpc>
            <a:spcBef>
              <a:spcPct val="0"/>
            </a:spcBef>
            <a:spcAft>
              <a:spcPct val="15000"/>
            </a:spcAft>
            <a:buChar char="•"/>
          </a:pPr>
          <a:r>
            <a:rPr lang="en-US" sz="1600" kern="1200" dirty="0"/>
            <a:t>Energy based models/ RBMs (</a:t>
          </a:r>
          <a:r>
            <a:rPr lang="en-US" sz="1600" kern="1200" dirty="0" err="1"/>
            <a:t>Smolensky</a:t>
          </a:r>
          <a:r>
            <a:rPr lang="en-US" sz="1600" kern="1200" dirty="0"/>
            <a:t>, 1986)</a:t>
          </a:r>
        </a:p>
        <a:p>
          <a:pPr marL="171450" lvl="1" indent="-171450" algn="l" defTabSz="711200">
            <a:lnSpc>
              <a:spcPct val="90000"/>
            </a:lnSpc>
            <a:spcBef>
              <a:spcPct val="0"/>
            </a:spcBef>
            <a:spcAft>
              <a:spcPct val="15000"/>
            </a:spcAft>
            <a:buChar char="•"/>
          </a:pPr>
          <a:r>
            <a:rPr lang="en-US" sz="1600" kern="1200" dirty="0"/>
            <a:t>LSTMs (Hochreiter&amp;Schmidhuber,1997)</a:t>
          </a:r>
        </a:p>
      </dsp:txBody>
      <dsp:txXfrm>
        <a:off x="1440587" y="496"/>
        <a:ext cx="5762351" cy="2742193"/>
      </dsp:txXfrm>
    </dsp:sp>
    <dsp:sp modelId="{ACE71234-F78B-4EAC-92F3-52198CA16BC7}">
      <dsp:nvSpPr>
        <dsp:cNvPr id="0" name=""/>
        <dsp:cNvSpPr/>
      </dsp:nvSpPr>
      <dsp:spPr>
        <a:xfrm>
          <a:off x="0" y="496"/>
          <a:ext cx="1440587" cy="274219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31" tIns="270868" rIns="76231" bIns="270868" numCol="1" spcCol="1270" anchor="ctr" anchorCtr="0">
          <a:noAutofit/>
        </a:bodyPr>
        <a:lstStyle/>
        <a:p>
          <a:pPr marL="0" lvl="0" indent="0" algn="ctr" defTabSz="1244600">
            <a:lnSpc>
              <a:spcPct val="90000"/>
            </a:lnSpc>
            <a:spcBef>
              <a:spcPct val="0"/>
            </a:spcBef>
            <a:spcAft>
              <a:spcPct val="35000"/>
            </a:spcAft>
            <a:buNone/>
          </a:pPr>
          <a:r>
            <a:rPr lang="en-US" sz="2800" kern="1200"/>
            <a:t>Learning</a:t>
          </a:r>
        </a:p>
      </dsp:txBody>
      <dsp:txXfrm>
        <a:off x="0" y="496"/>
        <a:ext cx="1440587" cy="2742193"/>
      </dsp:txXfrm>
    </dsp:sp>
    <dsp:sp modelId="{A70BDEA0-36F9-4D26-BA70-39217EDA3C28}">
      <dsp:nvSpPr>
        <dsp:cNvPr id="0" name=""/>
        <dsp:cNvSpPr/>
      </dsp:nvSpPr>
      <dsp:spPr>
        <a:xfrm>
          <a:off x="1440587" y="2907221"/>
          <a:ext cx="5762351" cy="2742193"/>
        </a:xfrm>
        <a:prstGeom prst="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w="12700" cap="flat" cmpd="sng" algn="ctr">
          <a:solidFill>
            <a:schemeClr val="accent1">
              <a:shade val="8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1806" tIns="696517" rIns="111806" bIns="696517" numCol="1" spcCol="1270" anchor="t" anchorCtr="0">
          <a:noAutofit/>
        </a:bodyPr>
        <a:lstStyle/>
        <a:p>
          <a:pPr marL="0" lvl="0" indent="0" algn="l" defTabSz="1066800">
            <a:lnSpc>
              <a:spcPct val="90000"/>
            </a:lnSpc>
            <a:spcBef>
              <a:spcPct val="0"/>
            </a:spcBef>
            <a:spcAft>
              <a:spcPct val="35000"/>
            </a:spcAft>
            <a:buNone/>
          </a:pPr>
          <a:r>
            <a:rPr lang="en-US" sz="2400" kern="1200"/>
            <a:t>Training techniques:</a:t>
          </a:r>
        </a:p>
        <a:p>
          <a:pPr marL="171450" lvl="1" indent="-171450" algn="l" defTabSz="844550">
            <a:lnSpc>
              <a:spcPct val="90000"/>
            </a:lnSpc>
            <a:spcBef>
              <a:spcPct val="0"/>
            </a:spcBef>
            <a:spcAft>
              <a:spcPct val="15000"/>
            </a:spcAft>
            <a:buChar char="•"/>
          </a:pPr>
          <a:r>
            <a:rPr lang="en-US" sz="1900" kern="1200" dirty="0"/>
            <a:t>Backpropagation (</a:t>
          </a:r>
          <a:r>
            <a:rPr lang="en-US" sz="1900" kern="1200" dirty="0" err="1"/>
            <a:t>Linnainmaa</a:t>
          </a:r>
          <a:r>
            <a:rPr lang="en-US" sz="1900" kern="1200" dirty="0"/>
            <a:t>, 1970 and others)</a:t>
          </a:r>
        </a:p>
      </dsp:txBody>
      <dsp:txXfrm>
        <a:off x="1440587" y="2907221"/>
        <a:ext cx="5762351" cy="2742193"/>
      </dsp:txXfrm>
    </dsp:sp>
    <dsp:sp modelId="{BD8B2F94-591B-4191-BF72-1654E3469A3E}">
      <dsp:nvSpPr>
        <dsp:cNvPr id="0" name=""/>
        <dsp:cNvSpPr/>
      </dsp:nvSpPr>
      <dsp:spPr>
        <a:xfrm>
          <a:off x="0" y="2907221"/>
          <a:ext cx="1440587" cy="274219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31" tIns="270868" rIns="76231" bIns="270868" numCol="1" spcCol="1270" anchor="ctr" anchorCtr="0">
          <a:noAutofit/>
        </a:bodyPr>
        <a:lstStyle/>
        <a:p>
          <a:pPr marL="0" lvl="0" indent="0" algn="ctr" defTabSz="1244600">
            <a:lnSpc>
              <a:spcPct val="90000"/>
            </a:lnSpc>
            <a:spcBef>
              <a:spcPct val="0"/>
            </a:spcBef>
            <a:spcAft>
              <a:spcPct val="35000"/>
            </a:spcAft>
            <a:buNone/>
          </a:pPr>
          <a:r>
            <a:rPr lang="en-US" sz="2800" kern="1200"/>
            <a:t>Training</a:t>
          </a:r>
        </a:p>
      </dsp:txBody>
      <dsp:txXfrm>
        <a:off x="0" y="2907221"/>
        <a:ext cx="1440587" cy="2742193"/>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828CF-829A-4B1C-87AC-A8219091A526}" type="datetimeFigureOut">
              <a:rPr lang="en-GB" smtClean="0"/>
              <a:t>26/04/2018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F2C061-15D5-4F42-A447-26F49E40C7A5}" type="slidenum">
              <a:rPr lang="en-GB" smtClean="0"/>
              <a:t>‹#›</a:t>
            </a:fld>
            <a:endParaRPr lang="en-GB"/>
          </a:p>
        </p:txBody>
      </p:sp>
    </p:spTree>
    <p:extLst>
      <p:ext uri="{BB962C8B-B14F-4D97-AF65-F5344CB8AC3E}">
        <p14:creationId xmlns:p14="http://schemas.microsoft.com/office/powerpoint/2010/main" val="156078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For most data scientist out there they believe that machine learning more specifically Deep learning is just a </a:t>
            </a:r>
            <a:r>
              <a:rPr lang="en-GB" dirty="0" err="1"/>
              <a:t>blackbox</a:t>
            </a:r>
            <a:r>
              <a:rPr lang="en-GB" dirty="0"/>
              <a:t> that you can throw your data in and get your results on the other side.</a:t>
            </a:r>
          </a:p>
          <a:p>
            <a:pPr marL="228600" indent="-228600">
              <a:buAutoNum type="arabicPeriod"/>
            </a:pPr>
            <a:r>
              <a:rPr lang="en-GB" dirty="0"/>
              <a:t>Question the students: Does any one know what is the difference …</a:t>
            </a:r>
          </a:p>
          <a:p>
            <a:pPr marL="228600" indent="-228600">
              <a:buAutoNum type="arabicPeriod"/>
            </a:pPr>
            <a:r>
              <a:rPr lang="en-GB" dirty="0"/>
              <a:t>If you want to know more about Deep learning architectures that do not use NN as their core please refer to the citation below</a:t>
            </a:r>
          </a:p>
          <a:p>
            <a:pPr marL="228600" indent="-228600">
              <a:buAutoNum type="arabicPeriod"/>
            </a:pP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2</a:t>
            </a:fld>
            <a:endParaRPr lang="en-GB"/>
          </a:p>
        </p:txBody>
      </p:sp>
    </p:spTree>
    <p:extLst>
      <p:ext uri="{BB962C8B-B14F-4D97-AF65-F5344CB8AC3E}">
        <p14:creationId xmlns:p14="http://schemas.microsoft.com/office/powerpoint/2010/main" val="202557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show you in a gif how the back propagation works. I would like to briefly explain you some of the equations that you will see in the gif. </a:t>
            </a:r>
          </a:p>
          <a:p>
            <a:r>
              <a:rPr lang="en-GB" dirty="0"/>
              <a:t>This first function how we compute the “derivative” of the cost in the output layer.  It is just simply hypothesis and real values as we saw in the diet coke example</a:t>
            </a:r>
          </a:p>
          <a:p>
            <a:r>
              <a:rPr lang="en-GB" dirty="0"/>
              <a:t>The second function is the cost at the layer before the output layer. Here we can see is the element wise multiplication between the cost change and the derivative of the activation function of the current layer </a:t>
            </a:r>
          </a:p>
          <a:p>
            <a:r>
              <a:rPr lang="en-GB" dirty="0"/>
              <a:t>The third one is the cost of every layer that comes before the second layer.</a:t>
            </a:r>
          </a:p>
          <a:p>
            <a:r>
              <a:rPr lang="en-GB" dirty="0"/>
              <a:t>Don’t pay much attention to the other two in the bottom as </a:t>
            </a:r>
            <a:r>
              <a:rPr lang="en-GB" dirty="0" err="1"/>
              <a:t>thet</a:t>
            </a:r>
            <a:r>
              <a:rPr lang="en-GB" dirty="0"/>
              <a:t> are the if you want to compute the change of the cost with respect of weight and bias ( click for gif)</a:t>
            </a:r>
          </a:p>
        </p:txBody>
      </p:sp>
      <p:sp>
        <p:nvSpPr>
          <p:cNvPr id="4" name="Slide Number Placeholder 3"/>
          <p:cNvSpPr>
            <a:spLocks noGrp="1"/>
          </p:cNvSpPr>
          <p:nvPr>
            <p:ph type="sldNum" sz="quarter" idx="10"/>
          </p:nvPr>
        </p:nvSpPr>
        <p:spPr/>
        <p:txBody>
          <a:bodyPr/>
          <a:lstStyle/>
          <a:p>
            <a:fld id="{A0F2C061-15D5-4F42-A447-26F49E40C7A5}" type="slidenum">
              <a:rPr lang="en-GB" smtClean="0"/>
              <a:t>11</a:t>
            </a:fld>
            <a:endParaRPr lang="en-GB"/>
          </a:p>
        </p:txBody>
      </p:sp>
    </p:spTree>
    <p:extLst>
      <p:ext uri="{BB962C8B-B14F-4D97-AF65-F5344CB8AC3E}">
        <p14:creationId xmlns:p14="http://schemas.microsoft.com/office/powerpoint/2010/main" val="1688111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just to tell you that you </a:t>
            </a:r>
            <a:r>
              <a:rPr lang="en-GB" dirty="0" err="1"/>
              <a:t>dont</a:t>
            </a:r>
            <a:r>
              <a:rPr lang="en-GB" dirty="0"/>
              <a:t> have to use all the cost functions that I show you before. You can use any function that you want as soon it follows this two assumptions</a:t>
            </a:r>
          </a:p>
          <a:p>
            <a:r>
              <a:rPr lang="en-GB" dirty="0"/>
              <a:t>The first assumption its that we can write the total cost as a sum over cost functions.</a:t>
            </a:r>
          </a:p>
          <a:p>
            <a:r>
              <a:rPr lang="en-GB" dirty="0"/>
              <a:t>The second assumption is that you cost function as function of the outputs only. We saw in the back propagation part that every time we compute the cost is in function of the outputs of each layer.</a:t>
            </a:r>
          </a:p>
        </p:txBody>
      </p:sp>
      <p:sp>
        <p:nvSpPr>
          <p:cNvPr id="4" name="Slide Number Placeholder 3"/>
          <p:cNvSpPr>
            <a:spLocks noGrp="1"/>
          </p:cNvSpPr>
          <p:nvPr>
            <p:ph type="sldNum" sz="quarter" idx="10"/>
          </p:nvPr>
        </p:nvSpPr>
        <p:spPr/>
        <p:txBody>
          <a:bodyPr/>
          <a:lstStyle/>
          <a:p>
            <a:fld id="{A0F2C061-15D5-4F42-A447-26F49E40C7A5}" type="slidenum">
              <a:rPr lang="en-GB" smtClean="0"/>
              <a:t>12</a:t>
            </a:fld>
            <a:endParaRPr lang="en-GB"/>
          </a:p>
        </p:txBody>
      </p:sp>
    </p:spTree>
    <p:extLst>
      <p:ext uri="{BB962C8B-B14F-4D97-AF65-F5344CB8AC3E}">
        <p14:creationId xmlns:p14="http://schemas.microsoft.com/office/powerpoint/2010/main" val="2336068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one will be? =&gt; 71</a:t>
            </a:r>
          </a:p>
        </p:txBody>
      </p:sp>
      <p:sp>
        <p:nvSpPr>
          <p:cNvPr id="4" name="Slide Number Placeholder 3"/>
          <p:cNvSpPr>
            <a:spLocks noGrp="1"/>
          </p:cNvSpPr>
          <p:nvPr>
            <p:ph type="sldNum" sz="quarter" idx="10"/>
          </p:nvPr>
        </p:nvSpPr>
        <p:spPr/>
        <p:txBody>
          <a:bodyPr/>
          <a:lstStyle/>
          <a:p>
            <a:fld id="{A0F2C061-15D5-4F42-A447-26F49E40C7A5}" type="slidenum">
              <a:rPr lang="en-GB" smtClean="0"/>
              <a:t>15</a:t>
            </a:fld>
            <a:endParaRPr lang="en-GB"/>
          </a:p>
        </p:txBody>
      </p:sp>
    </p:spTree>
    <p:extLst>
      <p:ext uri="{BB962C8B-B14F-4D97-AF65-F5344CB8AC3E}">
        <p14:creationId xmlns:p14="http://schemas.microsoft.com/office/powerpoint/2010/main" val="141811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anyone guess what would be the activation after convolution</a:t>
            </a:r>
          </a:p>
        </p:txBody>
      </p:sp>
      <p:sp>
        <p:nvSpPr>
          <p:cNvPr id="4" name="Slide Number Placeholder 3"/>
          <p:cNvSpPr>
            <a:spLocks noGrp="1"/>
          </p:cNvSpPr>
          <p:nvPr>
            <p:ph type="sldNum" sz="quarter" idx="10"/>
          </p:nvPr>
        </p:nvSpPr>
        <p:spPr/>
        <p:txBody>
          <a:bodyPr/>
          <a:lstStyle/>
          <a:p>
            <a:fld id="{A0F2C061-15D5-4F42-A447-26F49E40C7A5}" type="slidenum">
              <a:rPr lang="en-GB" smtClean="0"/>
              <a:t>17</a:t>
            </a:fld>
            <a:endParaRPr lang="en-GB"/>
          </a:p>
        </p:txBody>
      </p:sp>
    </p:spTree>
    <p:extLst>
      <p:ext uri="{BB962C8B-B14F-4D97-AF65-F5344CB8AC3E}">
        <p14:creationId xmlns:p14="http://schemas.microsoft.com/office/powerpoint/2010/main" val="4100152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20</a:t>
            </a:fld>
            <a:endParaRPr lang="en-GB"/>
          </a:p>
        </p:txBody>
      </p:sp>
    </p:spTree>
    <p:extLst>
      <p:ext uri="{BB962C8B-B14F-4D97-AF65-F5344CB8AC3E}">
        <p14:creationId xmlns:p14="http://schemas.microsoft.com/office/powerpoint/2010/main" val="321699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Peiters</a:t>
            </a:r>
            <a:r>
              <a:rPr lang="en-GB" dirty="0"/>
              <a:t> notes</a:t>
            </a:r>
          </a:p>
        </p:txBody>
      </p:sp>
      <p:sp>
        <p:nvSpPr>
          <p:cNvPr id="4" name="Slide Number Placeholder 3"/>
          <p:cNvSpPr>
            <a:spLocks noGrp="1"/>
          </p:cNvSpPr>
          <p:nvPr>
            <p:ph type="sldNum" sz="quarter" idx="10"/>
          </p:nvPr>
        </p:nvSpPr>
        <p:spPr/>
        <p:txBody>
          <a:bodyPr/>
          <a:lstStyle/>
          <a:p>
            <a:fld id="{A0F2C061-15D5-4F42-A447-26F49E40C7A5}" type="slidenum">
              <a:rPr lang="en-GB" smtClean="0"/>
              <a:t>24</a:t>
            </a:fld>
            <a:endParaRPr lang="en-GB"/>
          </a:p>
        </p:txBody>
      </p:sp>
    </p:spTree>
    <p:extLst>
      <p:ext uri="{BB962C8B-B14F-4D97-AF65-F5344CB8AC3E}">
        <p14:creationId xmlns:p14="http://schemas.microsoft.com/office/powerpoint/2010/main" val="2442177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28</a:t>
            </a:fld>
            <a:endParaRPr lang="en-GB"/>
          </a:p>
        </p:txBody>
      </p:sp>
    </p:spTree>
    <p:extLst>
      <p:ext uri="{BB962C8B-B14F-4D97-AF65-F5344CB8AC3E}">
        <p14:creationId xmlns:p14="http://schemas.microsoft.com/office/powerpoint/2010/main" val="405323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32</a:t>
            </a:fld>
            <a:endParaRPr lang="en-GB"/>
          </a:p>
        </p:txBody>
      </p:sp>
    </p:spTree>
    <p:extLst>
      <p:ext uri="{BB962C8B-B14F-4D97-AF65-F5344CB8AC3E}">
        <p14:creationId xmlns:p14="http://schemas.microsoft.com/office/powerpoint/2010/main" val="50534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33</a:t>
            </a:fld>
            <a:endParaRPr lang="en-GB"/>
          </a:p>
        </p:txBody>
      </p:sp>
    </p:spTree>
    <p:extLst>
      <p:ext uri="{BB962C8B-B14F-4D97-AF65-F5344CB8AC3E}">
        <p14:creationId xmlns:p14="http://schemas.microsoft.com/office/powerpoint/2010/main" val="3924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just want to show you some pointers where to start to learn Deep Learning</a:t>
            </a:r>
          </a:p>
          <a:p>
            <a:r>
              <a:rPr lang="en-US" dirty="0"/>
              <a:t>In the following set of slides we will talk about the Deep Learning in the context of Neural Networks. The slide at the beginning was to show you that you do really need NN to use </a:t>
            </a:r>
            <a:r>
              <a:rPr lang="en-US" dirty="0" err="1"/>
              <a:t>DeepLearning</a:t>
            </a:r>
            <a:r>
              <a:rPr lang="en-US" dirty="0"/>
              <a:t>. </a:t>
            </a:r>
          </a:p>
        </p:txBody>
      </p:sp>
      <p:sp>
        <p:nvSpPr>
          <p:cNvPr id="4" name="Slide Number Placeholder 3"/>
          <p:cNvSpPr>
            <a:spLocks noGrp="1"/>
          </p:cNvSpPr>
          <p:nvPr>
            <p:ph type="sldNum" sz="quarter" idx="10"/>
          </p:nvPr>
        </p:nvSpPr>
        <p:spPr/>
        <p:txBody>
          <a:bodyPr/>
          <a:lstStyle/>
          <a:p>
            <a:fld id="{A0F2C061-15D5-4F42-A447-26F49E40C7A5}" type="slidenum">
              <a:rPr lang="en-GB" smtClean="0"/>
              <a:t>3</a:t>
            </a:fld>
            <a:endParaRPr lang="en-GB"/>
          </a:p>
        </p:txBody>
      </p:sp>
    </p:spTree>
    <p:extLst>
      <p:ext uri="{BB962C8B-B14F-4D97-AF65-F5344CB8AC3E}">
        <p14:creationId xmlns:p14="http://schemas.microsoft.com/office/powerpoint/2010/main" val="2976010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you may already  know what Deep learning is. However, I would like to refresh you mind first and later to explain how NN network came to be part of the Deep Learning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Intuitively, each computational unit tries to learn a specific characteristic about their input. Connections between input and output units are represented as weights expressing the importance of the respective inputs to the outputs. As a result, computational units can be thought as a small-scale system that makes decisions by weighing up evidence</a:t>
            </a:r>
          </a:p>
          <a:p>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4</a:t>
            </a:fld>
            <a:endParaRPr lang="en-GB"/>
          </a:p>
        </p:txBody>
      </p:sp>
    </p:spTree>
    <p:extLst>
      <p:ext uri="{BB962C8B-B14F-4D97-AF65-F5344CB8AC3E}">
        <p14:creationId xmlns:p14="http://schemas.microsoft.com/office/powerpoint/2010/main" val="565160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have heard from a perceptron. It the most primitive part of a neural net and can be considered as a binary classifier or linear classifier.</a:t>
            </a:r>
          </a:p>
          <a:p>
            <a:r>
              <a:rPr lang="en-US" dirty="0"/>
              <a:t>The binary activation of a perceptron can be represented in two ways. Through a threshold on top or through a bias .</a:t>
            </a:r>
          </a:p>
          <a:p>
            <a:r>
              <a:rPr lang="en-US" dirty="0"/>
              <a:t>For a perceptron with a really big bias, it's extremely easy for the perceptron to output a </a:t>
            </a:r>
            <a:r>
              <a:rPr lang="en-US" sz="1200" kern="1200" dirty="0">
                <a:solidFill>
                  <a:schemeClr val="tx1"/>
                </a:solidFill>
                <a:effectLst/>
                <a:latin typeface="+mn-lt"/>
                <a:ea typeface="+mn-ea"/>
                <a:cs typeface="+mn-cs"/>
              </a:rPr>
              <a:t>1</a:t>
            </a:r>
            <a:r>
              <a:rPr lang="en-US" dirty="0"/>
              <a:t>. But if the bias is very negative, then it's difficult for the perceptron to output a </a:t>
            </a:r>
            <a:r>
              <a:rPr lang="en-US" sz="1200" kern="1200" dirty="0">
                <a:solidFill>
                  <a:schemeClr val="tx1"/>
                </a:solidFill>
                <a:effectLst/>
                <a:latin typeface="+mn-lt"/>
                <a:ea typeface="+mn-ea"/>
                <a:cs typeface="+mn-cs"/>
              </a:rPr>
              <a:t>1</a:t>
            </a:r>
            <a:r>
              <a:rPr lang="en-US" dirty="0"/>
              <a:t>.</a:t>
            </a:r>
          </a:p>
          <a:p>
            <a:r>
              <a:rPr lang="en-US" dirty="0"/>
              <a:t>I perceive perceptron's as a method for weighing evidence to make decisions</a:t>
            </a:r>
          </a:p>
          <a:p>
            <a:endParaRPr lang="en-US" dirty="0"/>
          </a:p>
          <a:p>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5</a:t>
            </a:fld>
            <a:endParaRPr lang="en-GB"/>
          </a:p>
        </p:txBody>
      </p:sp>
    </p:spTree>
    <p:extLst>
      <p:ext uri="{BB962C8B-B14F-4D97-AF65-F5344CB8AC3E}">
        <p14:creationId xmlns:p14="http://schemas.microsoft.com/office/powerpoint/2010/main" val="38188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layer makes very simple decisions. These decisions are then propagated to the second layer which weights up the results of the first layer making these units come up with more complex and abstract decisions. This goes on layer by layer (hidden layers) until the last layer (output layer) makes the final decision. From this workflow we can deduce that decisions on the first and hidden layers can affect the decisions of the output layer. Consequently, we can willingly modify the weights and biases of the other layers until we get the desired output</a:t>
            </a:r>
          </a:p>
          <a:p>
            <a:endParaRPr lang="en-US" dirty="0"/>
          </a:p>
          <a:p>
            <a:r>
              <a:rPr lang="en-US" dirty="0"/>
              <a:t>In a perceptron, a single change of a weight and a bias can completely change the outcome of the output layer. This may be very dangerous if we were to use this model to classify if some one has cancer or not.</a:t>
            </a:r>
          </a:p>
          <a:p>
            <a:r>
              <a:rPr lang="en-US" dirty="0"/>
              <a:t>What would be more interesting is to let units of the network to make slight changes on the weights and biases so the decisions do not change so </a:t>
            </a:r>
            <a:r>
              <a:rPr lang="en-US" dirty="0" err="1"/>
              <a:t>drastrically</a:t>
            </a:r>
            <a:r>
              <a:rPr lang="en-US" dirty="0"/>
              <a:t>. Luckily for us there is a linear interaction between the changes on the weights and biases and the output of the network</a:t>
            </a:r>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6</a:t>
            </a:fld>
            <a:endParaRPr lang="en-GB"/>
          </a:p>
        </p:txBody>
      </p:sp>
    </p:spTree>
    <p:extLst>
      <p:ext uri="{BB962C8B-B14F-4D97-AF65-F5344CB8AC3E}">
        <p14:creationId xmlns:p14="http://schemas.microsoft.com/office/powerpoint/2010/main" val="3695419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here onwards we depart from the perceptron activations and move toward Neural Networks activations. Don’t let the math here to intimidate you. We previously saw before that if you modify the </a:t>
            </a:r>
            <a:r>
              <a:rPr lang="en-GB" dirty="0" err="1"/>
              <a:t>weigths</a:t>
            </a:r>
            <a:r>
              <a:rPr lang="en-GB" dirty="0"/>
              <a:t> of a perceptron, one single change  can completely change the outcome in the output units. In order to change the weights and biases more smoothly we have to smooth the perceptron activation function.</a:t>
            </a:r>
          </a:p>
          <a:p>
            <a:r>
              <a:rPr lang="en-GB" dirty="0"/>
              <a:t>Meaning is just passing the step function in to a smoothing function.</a:t>
            </a:r>
          </a:p>
        </p:txBody>
      </p:sp>
      <p:sp>
        <p:nvSpPr>
          <p:cNvPr id="4" name="Slide Number Placeholder 3"/>
          <p:cNvSpPr>
            <a:spLocks noGrp="1"/>
          </p:cNvSpPr>
          <p:nvPr>
            <p:ph type="sldNum" sz="quarter" idx="10"/>
          </p:nvPr>
        </p:nvSpPr>
        <p:spPr/>
        <p:txBody>
          <a:bodyPr/>
          <a:lstStyle/>
          <a:p>
            <a:fld id="{A0F2C061-15D5-4F42-A447-26F49E40C7A5}" type="slidenum">
              <a:rPr lang="en-GB" smtClean="0"/>
              <a:t>7</a:t>
            </a:fld>
            <a:endParaRPr lang="en-GB"/>
          </a:p>
        </p:txBody>
      </p:sp>
    </p:spTree>
    <p:extLst>
      <p:ext uri="{BB962C8B-B14F-4D97-AF65-F5344CB8AC3E}">
        <p14:creationId xmlns:p14="http://schemas.microsoft.com/office/powerpoint/2010/main" val="45675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where the sum is over all the weights, </a:t>
            </a:r>
            <a:r>
              <a:rPr lang="en-US" sz="1200" i="1" kern="1200" dirty="0" err="1">
                <a:solidFill>
                  <a:schemeClr val="tx1"/>
                </a:solidFill>
                <a:effectLst/>
                <a:latin typeface="+mn-lt"/>
                <a:ea typeface="+mn-ea"/>
                <a:cs typeface="+mn-cs"/>
              </a:rPr>
              <a:t>wj</a:t>
            </a:r>
            <a:r>
              <a:rPr lang="en-US" dirty="0"/>
              <a:t>, and </a:t>
            </a:r>
            <a:r>
              <a:rPr lang="en-US" sz="1200" kern="1200" dirty="0">
                <a:solidFill>
                  <a:schemeClr val="tx1"/>
                </a:solidFill>
                <a:effectLst/>
                <a:latin typeface="+mn-lt"/>
                <a:ea typeface="+mn-ea"/>
                <a:cs typeface="+mn-cs"/>
              </a:rPr>
              <a:t>∂output/∂</a:t>
            </a:r>
            <a:r>
              <a:rPr lang="en-US" sz="1200" i="1" kern="1200" dirty="0" err="1">
                <a:solidFill>
                  <a:schemeClr val="tx1"/>
                </a:solidFill>
                <a:effectLst/>
                <a:latin typeface="+mn-lt"/>
                <a:ea typeface="+mn-ea"/>
                <a:cs typeface="+mn-cs"/>
              </a:rPr>
              <a:t>wj</a:t>
            </a:r>
            <a:r>
              <a:rPr lang="en-US" dirty="0"/>
              <a:t> and </a:t>
            </a:r>
            <a:r>
              <a:rPr lang="en-US" sz="1200" kern="1200" dirty="0">
                <a:solidFill>
                  <a:schemeClr val="tx1"/>
                </a:solidFill>
                <a:effectLst/>
                <a:latin typeface="+mn-lt"/>
                <a:ea typeface="+mn-ea"/>
                <a:cs typeface="+mn-cs"/>
              </a:rPr>
              <a:t>∂output/∂</a:t>
            </a:r>
            <a:r>
              <a:rPr lang="en-US" sz="1200" i="1" kern="1200" dirty="0">
                <a:solidFill>
                  <a:schemeClr val="tx1"/>
                </a:solidFill>
                <a:effectLst/>
                <a:latin typeface="+mn-lt"/>
                <a:ea typeface="+mn-ea"/>
                <a:cs typeface="+mn-cs"/>
              </a:rPr>
              <a:t>b</a:t>
            </a:r>
            <a:r>
              <a:rPr lang="en-US" dirty="0"/>
              <a:t> denote partial derivatives of the </a:t>
            </a:r>
            <a:r>
              <a:rPr lang="en-US" sz="1200" kern="1200" dirty="0">
                <a:solidFill>
                  <a:schemeClr val="tx1"/>
                </a:solidFill>
                <a:effectLst/>
                <a:latin typeface="+mn-lt"/>
                <a:ea typeface="+mn-ea"/>
                <a:cs typeface="+mn-cs"/>
              </a:rPr>
              <a:t>output</a:t>
            </a:r>
            <a:r>
              <a:rPr lang="en-US" dirty="0"/>
              <a:t> with respect to </a:t>
            </a:r>
            <a:r>
              <a:rPr lang="en-US" sz="1200" i="1" kern="1200" dirty="0" err="1">
                <a:solidFill>
                  <a:schemeClr val="tx1"/>
                </a:solidFill>
                <a:effectLst/>
                <a:latin typeface="+mn-lt"/>
                <a:ea typeface="+mn-ea"/>
                <a:cs typeface="+mn-cs"/>
              </a:rPr>
              <a:t>wj</a:t>
            </a:r>
            <a:r>
              <a:rPr lang="en-US" dirty="0"/>
              <a:t> and </a:t>
            </a:r>
            <a:r>
              <a:rPr lang="en-US" sz="1200" i="1" kern="1200" dirty="0">
                <a:solidFill>
                  <a:schemeClr val="tx1"/>
                </a:solidFill>
                <a:effectLst/>
                <a:latin typeface="+mn-lt"/>
                <a:ea typeface="+mn-ea"/>
                <a:cs typeface="+mn-cs"/>
              </a:rPr>
              <a:t>b</a:t>
            </a:r>
          </a:p>
          <a:p>
            <a:pPr marL="228600" indent="-228600">
              <a:buFont typeface="+mj-lt"/>
              <a:buAutoNum type="arabicPeriod"/>
            </a:pPr>
            <a:r>
              <a:rPr lang="en-US" sz="1200" kern="1200" dirty="0" err="1">
                <a:solidFill>
                  <a:schemeClr val="tx1"/>
                </a:solidFill>
                <a:effectLst/>
                <a:latin typeface="+mn-lt"/>
                <a:ea typeface="+mn-ea"/>
                <a:cs typeface="+mn-cs"/>
              </a:rPr>
              <a:t>Δoutput</a:t>
            </a:r>
            <a:r>
              <a:rPr lang="en-US" dirty="0"/>
              <a:t> is a </a:t>
            </a:r>
            <a:r>
              <a:rPr lang="en-US" i="1" dirty="0"/>
              <a:t>linear function</a:t>
            </a:r>
            <a:r>
              <a:rPr lang="en-US" dirty="0"/>
              <a:t> of the changes </a:t>
            </a:r>
            <a:r>
              <a:rPr lang="en-US" sz="1200" kern="1200" dirty="0" err="1">
                <a:solidFill>
                  <a:schemeClr val="tx1"/>
                </a:solidFill>
                <a:effectLst/>
                <a:latin typeface="+mn-lt"/>
                <a:ea typeface="+mn-ea"/>
                <a:cs typeface="+mn-cs"/>
              </a:rPr>
              <a:t>Δ</a:t>
            </a:r>
            <a:r>
              <a:rPr lang="en-US" sz="1200" i="1" kern="1200" dirty="0" err="1">
                <a:solidFill>
                  <a:schemeClr val="tx1"/>
                </a:solidFill>
                <a:effectLst/>
                <a:latin typeface="+mn-lt"/>
                <a:ea typeface="+mn-ea"/>
                <a:cs typeface="+mn-cs"/>
              </a:rPr>
              <a:t>wj</a:t>
            </a:r>
            <a:r>
              <a:rPr lang="en-US" dirty="0"/>
              <a:t> and </a:t>
            </a:r>
            <a:r>
              <a:rPr lang="en-US" sz="1200" kern="1200" dirty="0" err="1">
                <a:solidFill>
                  <a:schemeClr val="tx1"/>
                </a:solidFill>
                <a:effectLst/>
                <a:latin typeface="+mn-lt"/>
                <a:ea typeface="+mn-ea"/>
                <a:cs typeface="+mn-cs"/>
              </a:rPr>
              <a:t>Δ</a:t>
            </a:r>
            <a:r>
              <a:rPr lang="en-US" sz="1200" i="1" kern="1200" dirty="0" err="1">
                <a:solidFill>
                  <a:schemeClr val="tx1"/>
                </a:solidFill>
                <a:effectLst/>
                <a:latin typeface="+mn-lt"/>
                <a:ea typeface="+mn-ea"/>
                <a:cs typeface="+mn-cs"/>
              </a:rPr>
              <a:t>b</a:t>
            </a:r>
            <a:r>
              <a:rPr lang="en-US" dirty="0"/>
              <a:t> in the weights and bias. This linearity makes it easy to choose small changes in the weights and biases to achieve any desired small change in the output</a:t>
            </a:r>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8</a:t>
            </a:fld>
            <a:endParaRPr lang="en-GB"/>
          </a:p>
        </p:txBody>
      </p:sp>
    </p:spTree>
    <p:extLst>
      <p:ext uri="{BB962C8B-B14F-4D97-AF65-F5344CB8AC3E}">
        <p14:creationId xmlns:p14="http://schemas.microsoft.com/office/powerpoint/2010/main" val="35330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To learn the weights and biases of every layer in a network we need to first set its objective to approximate the output 𝑦(𝑥) for all training inputs 𝑥.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For instance our objective can be to classify  whether a patient has cancer or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This objective can be quantified by means of cost functions as shown in the following 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Again do be afraid of the math this simply state that you should measure the error you your hypothesis with the real outcomes. This is an indication to the neural network that the hypothesis is incorrect and it needs to be changed.</a:t>
            </a:r>
            <a:endParaRPr lang="en-GB" sz="1200" dirty="0">
              <a:solidFill>
                <a:srgbClr val="FFFFFF"/>
              </a:solidFill>
            </a:endParaRPr>
          </a:p>
          <a:p>
            <a:endParaRPr lang="en-GB" dirty="0"/>
          </a:p>
        </p:txBody>
      </p:sp>
      <p:sp>
        <p:nvSpPr>
          <p:cNvPr id="4" name="Slide Number Placeholder 3"/>
          <p:cNvSpPr>
            <a:spLocks noGrp="1"/>
          </p:cNvSpPr>
          <p:nvPr>
            <p:ph type="sldNum" sz="quarter" idx="10"/>
          </p:nvPr>
        </p:nvSpPr>
        <p:spPr/>
        <p:txBody>
          <a:bodyPr/>
          <a:lstStyle/>
          <a:p>
            <a:fld id="{A0F2C061-15D5-4F42-A447-26F49E40C7A5}" type="slidenum">
              <a:rPr lang="en-GB" smtClean="0"/>
              <a:t>9</a:t>
            </a:fld>
            <a:endParaRPr lang="en-GB"/>
          </a:p>
        </p:txBody>
      </p:sp>
    </p:spTree>
    <p:extLst>
      <p:ext uri="{BB962C8B-B14F-4D97-AF65-F5344CB8AC3E}">
        <p14:creationId xmlns:p14="http://schemas.microsoft.com/office/powerpoint/2010/main" val="910291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Now that we have a way to quantify our objectives (cost function) we need to ask two questions: </a:t>
                </a:r>
              </a:p>
              <a:p>
                <a:pPr marL="171450" indent="-171450">
                  <a:buFont typeface="Arial" panose="020B0604020202020204" pitchFamily="34" charset="0"/>
                  <a:buChar char="•"/>
                </a:pPr>
                <a:r>
                  <a:rPr lang="en-US" dirty="0"/>
                  <a:t>how are we going to propagate this information to the weights and biases of the network. </a:t>
                </a:r>
              </a:p>
              <a:p>
                <a:pPr marL="171450" indent="-171450">
                  <a:buFont typeface="Arial" panose="020B0604020202020204" pitchFamily="34" charset="0"/>
                  <a:buChar char="•"/>
                </a:pPr>
                <a:r>
                  <a:rPr lang="en-US" dirty="0"/>
                  <a:t>If we manage to propagate them how do the </a:t>
                </a:r>
                <a:r>
                  <a:rPr lang="en-US" dirty="0" err="1"/>
                  <a:t>weigths</a:t>
                </a:r>
                <a:r>
                  <a:rPr lang="en-US" dirty="0"/>
                  <a:t> and biases know how much do they need to change</a:t>
                </a:r>
              </a:p>
              <a:p>
                <a:pPr marL="0" indent="0">
                  <a:buFont typeface="Arial" panose="020B0604020202020204" pitchFamily="34" charset="0"/>
                  <a:buNone/>
                </a:pPr>
                <a:r>
                  <a:rPr lang="en-US" dirty="0"/>
                  <a:t>Let us answer the second question first and then we will answer the first question in the next slide.</a:t>
                </a:r>
              </a:p>
              <a:p>
                <a:r>
                  <a:rPr lang="en-US" dirty="0"/>
                  <a:t>Our objective is to weights and biases which make the cost as small as possible.  We'll do that using an algorithm known as </a:t>
                </a:r>
                <a:r>
                  <a:rPr lang="en-US" i="1" dirty="0"/>
                  <a:t>gradient descent</a:t>
                </a:r>
                <a:r>
                  <a:rPr lang="en-US" dirty="0"/>
                  <a:t>.</a:t>
                </a:r>
              </a:p>
              <a:p>
                <a:r>
                  <a:rPr lang="en-US" dirty="0"/>
                  <a:t>Let us see how gradient descent works. In this plot we have the cost generated by w and b. on the x axis we have the possible values of w (Click to show </a:t>
                </a:r>
                <a:r>
                  <a:rPr lang="en-US" dirty="0" err="1"/>
                  <a:t>eq</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basically we are computing the derivative or the slope at this point. And then we say that the direction of the change should be towards the negative direction of the slope. How much to change on that direction is specify by alpha. Which is called the learning rate Let see how this works. (Click to start the gif)</a:t>
                </a:r>
              </a:p>
              <a:p>
                <a:endParaRPr lang="en-GB" dirty="0"/>
              </a:p>
            </p:txBody>
          </p:sp>
        </mc:Choice>
        <mc:Fallback xmlns="">
          <p:sp>
            <p:nvSpPr>
              <p:cNvPr id="3" name="Notes Placeholder 2"/>
              <p:cNvSpPr>
                <a:spLocks noGrp="1"/>
              </p:cNvSpPr>
              <p:nvPr>
                <p:ph type="body" idx="1"/>
              </p:nvPr>
            </p:nvSpPr>
            <p:spPr/>
            <p:txBody>
              <a:bodyPr/>
              <a:lstStyle/>
              <a:p>
                <a:r>
                  <a:rPr lang="en-US" dirty="0"/>
                  <a:t>we want to find a set of weights and biases which make the cost as small as possible. We'll do that using an algorithm known as </a:t>
                </a:r>
                <a:r>
                  <a:rPr lang="en-US" i="1" dirty="0"/>
                  <a:t>gradient descent</a:t>
                </a:r>
                <a:r>
                  <a:rPr lang="en-US" dirty="0"/>
                  <a:t>.</a:t>
                </a:r>
              </a:p>
              <a:p>
                <a:r>
                  <a:rPr lang="en-US" dirty="0"/>
                  <a:t>Q: We use a quadratic function because we need to focus on the small changes</a:t>
                </a:r>
                <a:r>
                  <a:rPr lang="en-US" baseline="0" dirty="0"/>
                  <a:t> </a:t>
                </a:r>
                <a:r>
                  <a:rPr lang="en-GB" b="0" i="0">
                    <a:latin typeface="Cambria Math" panose="02040503050406030204" pitchFamily="18" charset="0"/>
                  </a:rPr>
                  <a:t>Δ</a:t>
                </a:r>
                <a:r>
                  <a:rPr lang="en-GB" b="0" dirty="0"/>
                  <a:t> </a:t>
                </a:r>
              </a:p>
              <a:p>
                <a:endParaRPr lang="en-GB" dirty="0"/>
              </a:p>
            </p:txBody>
          </p:sp>
        </mc:Fallback>
      </mc:AlternateContent>
      <p:sp>
        <p:nvSpPr>
          <p:cNvPr id="4" name="Slide Number Placeholder 3"/>
          <p:cNvSpPr>
            <a:spLocks noGrp="1"/>
          </p:cNvSpPr>
          <p:nvPr>
            <p:ph type="sldNum" sz="quarter" idx="10"/>
          </p:nvPr>
        </p:nvSpPr>
        <p:spPr/>
        <p:txBody>
          <a:bodyPr/>
          <a:lstStyle/>
          <a:p>
            <a:fld id="{A0F2C061-15D5-4F42-A447-26F49E40C7A5}" type="slidenum">
              <a:rPr lang="en-GB" smtClean="0"/>
              <a:t>10</a:t>
            </a:fld>
            <a:endParaRPr lang="en-GB"/>
          </a:p>
        </p:txBody>
      </p:sp>
    </p:spTree>
    <p:extLst>
      <p:ext uri="{BB962C8B-B14F-4D97-AF65-F5344CB8AC3E}">
        <p14:creationId xmlns:p14="http://schemas.microsoft.com/office/powerpoint/2010/main" val="360501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466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579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009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524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40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407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9963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572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46CE7D5-CF57-46EF-B807-FDD0502418D4}" type="datetimeFigureOut">
              <a:rPr lang="en-US" smtClean="0"/>
              <a:t>4/26/2018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54283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46CE7D5-CF57-46EF-B807-FDD0502418D4}" type="datetimeFigureOut">
              <a:rPr lang="en-US" smtClean="0"/>
              <a:t>4/26/2018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5666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091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46CE7D5-CF57-46EF-B807-FDD0502418D4}" type="datetimeFigureOut">
              <a:rPr lang="en-US" smtClean="0"/>
              <a:t>4/26/2018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30EA680-D336-4FF7-8B7A-9848BB0A1C3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305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gif"/><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gif"/><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7" Type="http://schemas.openxmlformats.org/officeDocument/2006/relationships/hyperlink" Target="http://sebastianruder.com/optimizing-gradient-descen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35.png"/><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gist.github.com/allanbian1017/33a594a61a47222faf40c908ee1c751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github.com/floodsung/Deep-Learning-Papers-Reading-Roadmap" TargetMode="Externa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video" Target="https://www.youtube.com/embed/rIlMUaYrpQA" TargetMode="Externa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X4u2DCOLoIg" TargetMode="External"/><Relationship Id="rId5" Type="http://schemas.openxmlformats.org/officeDocument/2006/relationships/image" Target="../media/image60.jpeg"/><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17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elmandesign.com/qa-on-machine-learning/" TargetMode="External"/><Relationship Id="rId10" Type="http://schemas.openxmlformats.org/officeDocument/2006/relationships/image" Target="../media/image23.png"/><Relationship Id="rId4" Type="http://schemas.openxmlformats.org/officeDocument/2006/relationships/image" Target="../media/image150.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lstStyle/>
          <a:p>
            <a:r>
              <a:rPr lang="en-US">
                <a:cs typeface="Calibri Light"/>
              </a:rPr>
              <a:t>Introduction to Deep learning </a:t>
            </a:r>
            <a:endParaRPr lang="en-US"/>
          </a:p>
        </p:txBody>
      </p:sp>
      <p:sp>
        <p:nvSpPr>
          <p:cNvPr id="3" name="Subtitle 2"/>
          <p:cNvSpPr>
            <a:spLocks noGrp="1"/>
          </p:cNvSpPr>
          <p:nvPr>
            <p:ph type="subTitle" idx="1"/>
          </p:nvPr>
        </p:nvSpPr>
        <p:spPr>
          <a:xfrm>
            <a:off x="1100051" y="4455620"/>
            <a:ext cx="10058400" cy="1143000"/>
          </a:xfrm>
        </p:spPr>
        <p:txBody>
          <a:bodyPr vert="horz" lIns="91440" tIns="45720" rIns="91440" bIns="45720" rtlCol="0" anchor="t">
            <a:normAutofit/>
          </a:bodyPr>
          <a:lstStyle/>
          <a:p>
            <a:r>
              <a:rPr lang="en-US" dirty="0">
                <a:cs typeface="Calibri Light"/>
              </a:rPr>
              <a:t>A bit of Theory and applications</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362BBA7-3680-478F-BC1B-A9E914EDECC4}"/>
                  </a:ext>
                </a:extLst>
              </p:cNvPr>
              <p:cNvSpPr>
                <a:spLocks noGrp="1"/>
              </p:cNvSpPr>
              <p:nvPr>
                <p:ph type="title"/>
              </p:nvPr>
            </p:nvSpPr>
            <p:spPr/>
            <p:txBody>
              <a:bodyPr/>
              <a:lstStyle/>
              <a:p>
                <a:r>
                  <a:rPr lang="en-GB" dirty="0">
                    <a:solidFill>
                      <a:schemeClr val="tx1"/>
                    </a:solidFill>
                  </a:rPr>
                  <a:t>How NN learn </a:t>
                </a: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𝑤</m:t>
                        </m:r>
                      </m:e>
                      <m:sub>
                        <m:r>
                          <a:rPr lang="en-GB" i="1">
                            <a:solidFill>
                              <a:schemeClr val="tx1"/>
                            </a:solidFill>
                            <a:latin typeface="Cambria Math" panose="02040503050406030204" pitchFamily="18" charset="0"/>
                          </a:rPr>
                          <m:t>𝑖</m:t>
                        </m:r>
                      </m:sub>
                    </m:sSub>
                  </m:oMath>
                </a14:m>
                <a:r>
                  <a:rPr lang="en-GB" dirty="0">
                    <a:solidFill>
                      <a:schemeClr val="tx1"/>
                    </a:solidFill>
                  </a:rPr>
                  <a:t> and </a:t>
                </a: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𝑏</m:t>
                        </m:r>
                      </m:e>
                      <m:sub>
                        <m:r>
                          <a:rPr lang="en-GB" i="1">
                            <a:solidFill>
                              <a:schemeClr val="tx1"/>
                            </a:solidFill>
                            <a:latin typeface="Cambria Math" panose="02040503050406030204" pitchFamily="18" charset="0"/>
                          </a:rPr>
                          <m:t>𝑖</m:t>
                        </m:r>
                      </m:sub>
                    </m:sSub>
                  </m:oMath>
                </a14:m>
                <a:r>
                  <a:rPr lang="en-GB" dirty="0">
                    <a:solidFill>
                      <a:schemeClr val="tx1"/>
                    </a:solidFill>
                  </a:rPr>
                  <a:t>?</a:t>
                </a:r>
              </a:p>
            </p:txBody>
          </p:sp>
        </mc:Choice>
        <mc:Fallback xmlns="">
          <p:sp>
            <p:nvSpPr>
              <p:cNvPr id="2" name="Title 1">
                <a:extLst>
                  <a:ext uri="{FF2B5EF4-FFF2-40B4-BE49-F238E27FC236}">
                    <a16:creationId xmlns:a16="http://schemas.microsoft.com/office/drawing/2014/main" id="{B362BBA7-3680-478F-BC1B-A9E914EDECC4}"/>
                  </a:ext>
                </a:extLst>
              </p:cNvPr>
              <p:cNvSpPr>
                <a:spLocks noGrp="1" noRot="1" noChangeAspect="1" noMove="1" noResize="1" noEditPoints="1" noAdjustHandles="1" noChangeArrowheads="1" noChangeShapeType="1" noTextEdit="1"/>
              </p:cNvSpPr>
              <p:nvPr>
                <p:ph type="title"/>
              </p:nvPr>
            </p:nvSpPr>
            <p:spPr>
              <a:blipFill>
                <a:blip r:embed="rId3"/>
                <a:stretch>
                  <a:fillRect l="-2727" b="-231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D1252287-151F-4CA8-9787-E4BE3AAA5A27}"/>
                  </a:ext>
                </a:extLst>
              </p:cNvPr>
              <p:cNvSpPr>
                <a:spLocks noGrp="1"/>
              </p:cNvSpPr>
              <p:nvPr>
                <p:ph idx="1"/>
              </p:nvPr>
            </p:nvSpPr>
            <p:spPr>
              <a:xfrm>
                <a:off x="1097280" y="1845734"/>
                <a:ext cx="10058400" cy="467562"/>
              </a:xfrm>
            </p:spPr>
            <p:txBody>
              <a:bodyPr/>
              <a:lstStyle/>
              <a:p>
                <a:pPr>
                  <a:buFont typeface="Arial" panose="020B0604020202020204" pitchFamily="34" charset="0"/>
                  <a:buChar char="•"/>
                </a:pPr>
                <a:r>
                  <a:rPr lang="en-GB" dirty="0"/>
                  <a:t> Minimise the cost </a:t>
                </a:r>
                <a14:m>
                  <m:oMath xmlns:m="http://schemas.openxmlformats.org/officeDocument/2006/math">
                    <m:r>
                      <a:rPr lang="en-GB" b="0" i="1" smtClean="0">
                        <a:latin typeface="Cambria Math" panose="02040503050406030204" pitchFamily="18" charset="0"/>
                      </a:rPr>
                      <m:t>𝑐</m:t>
                    </m:r>
                    <m:r>
                      <a:rPr lang="en-GB" b="0" i="1" smtClean="0">
                        <a:latin typeface="Cambria Math" panose="02040503050406030204" pitchFamily="18" charset="0"/>
                      </a:rPr>
                      <m:t>(</m:t>
                    </m:r>
                    <m:r>
                      <a:rPr lang="en-GB" b="1" i="1" smtClean="0">
                        <a:latin typeface="Cambria Math" panose="02040503050406030204" pitchFamily="18" charset="0"/>
                      </a:rPr>
                      <m:t>𝒘</m:t>
                    </m:r>
                    <m:r>
                      <a:rPr lang="en-GB" b="0" i="1" smtClean="0">
                        <a:latin typeface="Cambria Math" panose="02040503050406030204" pitchFamily="18" charset="0"/>
                      </a:rPr>
                      <m:t>,</m:t>
                    </m:r>
                    <m:r>
                      <a:rPr lang="en-GB" b="1" i="1" smtClean="0">
                        <a:latin typeface="Cambria Math" panose="02040503050406030204" pitchFamily="18" charset="0"/>
                      </a:rPr>
                      <m:t>𝒃</m:t>
                    </m:r>
                    <m:r>
                      <a:rPr lang="en-GB" b="0" i="1" smtClean="0">
                        <a:latin typeface="Cambria Math" panose="02040503050406030204" pitchFamily="18" charset="0"/>
                      </a:rPr>
                      <m:t>)</m:t>
                    </m:r>
                  </m:oMath>
                </a14:m>
                <a:r>
                  <a:rPr lang="en-GB" dirty="0"/>
                  <a:t> as a function of the weights and biases.</a:t>
                </a:r>
              </a:p>
            </p:txBody>
          </p:sp>
        </mc:Choice>
        <mc:Fallback xmlns="">
          <p:sp>
            <p:nvSpPr>
              <p:cNvPr id="7" name="Content Placeholder 6">
                <a:extLst>
                  <a:ext uri="{FF2B5EF4-FFF2-40B4-BE49-F238E27FC236}">
                    <a16:creationId xmlns:a16="http://schemas.microsoft.com/office/drawing/2014/main" id="{D1252287-151F-4CA8-9787-E4BE3AAA5A27}"/>
                  </a:ext>
                </a:extLst>
              </p:cNvPr>
              <p:cNvSpPr>
                <a:spLocks noGrp="1" noRot="1" noChangeAspect="1" noMove="1" noResize="1" noEditPoints="1" noAdjustHandles="1" noChangeArrowheads="1" noChangeShapeType="1" noTextEdit="1"/>
              </p:cNvSpPr>
              <p:nvPr>
                <p:ph idx="1"/>
              </p:nvPr>
            </p:nvSpPr>
            <p:spPr>
              <a:xfrm>
                <a:off x="1097280" y="1845734"/>
                <a:ext cx="10058400" cy="467562"/>
              </a:xfrm>
              <a:blipFill>
                <a:blip r:embed="rId4"/>
                <a:stretch>
                  <a:fillRect l="-1455" t="-14474" b="-2632"/>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1071C0D5-7656-4BBF-87F5-F8C9250A21AF}"/>
              </a:ext>
            </a:extLst>
          </p:cNvPr>
          <p:cNvSpPr txBox="1"/>
          <p:nvPr/>
        </p:nvSpPr>
        <p:spPr>
          <a:xfrm>
            <a:off x="1035865" y="2313296"/>
            <a:ext cx="1879361" cy="369332"/>
          </a:xfrm>
          <a:prstGeom prst="rect">
            <a:avLst/>
          </a:prstGeom>
          <a:noFill/>
        </p:spPr>
        <p:txBody>
          <a:bodyPr wrap="none" rtlCol="0">
            <a:spAutoFit/>
          </a:bodyPr>
          <a:lstStyle/>
          <a:p>
            <a:r>
              <a:rPr lang="en-GB" b="1" u="sng" dirty="0"/>
              <a:t>Gradient descent:</a:t>
            </a:r>
          </a:p>
        </p:txBody>
      </p:sp>
      <p:pic>
        <p:nvPicPr>
          <p:cNvPr id="10" name="Picture 9">
            <a:extLst>
              <a:ext uri="{FF2B5EF4-FFF2-40B4-BE49-F238E27FC236}">
                <a16:creationId xmlns:a16="http://schemas.microsoft.com/office/drawing/2014/main" id="{010E9B39-6AA7-48AB-8B07-EB365EB2A3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577" y="2780858"/>
            <a:ext cx="5316939" cy="338273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32D1843-C932-440E-8355-C35EE04BB163}"/>
                  </a:ext>
                </a:extLst>
              </p:cNvPr>
              <p:cNvSpPr txBox="1"/>
              <p:nvPr/>
            </p:nvSpPr>
            <p:spPr>
              <a:xfrm>
                <a:off x="7194577" y="2875496"/>
                <a:ext cx="4225695" cy="1200329"/>
              </a:xfrm>
              <a:prstGeom prst="rect">
                <a:avLst/>
              </a:prstGeom>
              <a:noFill/>
            </p:spPr>
            <p:txBody>
              <a:bodyPr wrap="square" rtlCol="0">
                <a:spAutoFit/>
              </a:bodyPr>
              <a:lstStyle/>
              <a:p>
                <a:pPr marL="285750" indent="-285750">
                  <a:buFont typeface="Arial" panose="020B0604020202020204" pitchFamily="34" charset="0"/>
                  <a:buChar char="•"/>
                </a:pPr>
                <a:r>
                  <a:rPr lang="en-GB" dirty="0"/>
                  <a:t>How propagate the error to all </a:t>
                </a:r>
                <a14:m>
                  <m:oMath xmlns:m="http://schemas.openxmlformats.org/officeDocument/2006/math">
                    <m:r>
                      <a:rPr lang="en-GB" b="0" i="1" smtClean="0">
                        <a:latin typeface="Cambria Math" panose="02040503050406030204" pitchFamily="18" charset="0"/>
                      </a:rPr>
                      <m:t>𝑤</m:t>
                    </m:r>
                  </m:oMath>
                </a14:m>
                <a:r>
                  <a:rPr lang="en-GB" dirty="0"/>
                  <a:t> and </a:t>
                </a:r>
                <a14:m>
                  <m:oMath xmlns:m="http://schemas.openxmlformats.org/officeDocument/2006/math">
                    <m:r>
                      <a:rPr lang="en-GB" b="0" i="1" smtClean="0">
                        <a:latin typeface="Cambria Math" panose="02040503050406030204" pitchFamily="18" charset="0"/>
                      </a:rPr>
                      <m:t>𝑏</m:t>
                    </m:r>
                  </m:oMath>
                </a14:m>
                <a:endParaRPr lang="en-GB" dirty="0"/>
              </a:p>
              <a:p>
                <a:pPr marL="285750" indent="-285750">
                  <a:buFont typeface="Arial" panose="020B0604020202020204" pitchFamily="34" charset="0"/>
                  <a:buChar char="•"/>
                </a:pPr>
                <a:r>
                  <a:rPr lang="en-GB" dirty="0"/>
                  <a:t>How much to change </a:t>
                </a:r>
                <a14:m>
                  <m:oMath xmlns:m="http://schemas.openxmlformats.org/officeDocument/2006/math">
                    <m:r>
                      <a:rPr lang="en-GB" b="0" i="1" smtClean="0">
                        <a:latin typeface="Cambria Math" panose="02040503050406030204" pitchFamily="18" charset="0"/>
                      </a:rPr>
                      <m:t>𝑤</m:t>
                    </m:r>
                  </m:oMath>
                </a14:m>
                <a:r>
                  <a:rPr lang="en-GB" dirty="0"/>
                  <a:t> and </a:t>
                </a:r>
                <a14:m>
                  <m:oMath xmlns:m="http://schemas.openxmlformats.org/officeDocument/2006/math">
                    <m:r>
                      <a:rPr lang="en-GB" b="0" i="1" smtClean="0">
                        <a:latin typeface="Cambria Math" panose="02040503050406030204" pitchFamily="18" charset="0"/>
                      </a:rPr>
                      <m:t>𝑏</m:t>
                    </m:r>
                  </m:oMath>
                </a14:m>
                <a:r>
                  <a:rPr lang="en-GB" dirty="0"/>
                  <a:t> so it takes positive effect on the decisions of the outputs</a:t>
                </a:r>
              </a:p>
            </p:txBody>
          </p:sp>
        </mc:Choice>
        <mc:Fallback xmlns="">
          <p:sp>
            <p:nvSpPr>
              <p:cNvPr id="3" name="TextBox 2">
                <a:extLst>
                  <a:ext uri="{FF2B5EF4-FFF2-40B4-BE49-F238E27FC236}">
                    <a16:creationId xmlns:a16="http://schemas.microsoft.com/office/drawing/2014/main" id="{832D1843-C932-440E-8355-C35EE04BB163}"/>
                  </a:ext>
                </a:extLst>
              </p:cNvPr>
              <p:cNvSpPr txBox="1">
                <a:spLocks noRot="1" noChangeAspect="1" noMove="1" noResize="1" noEditPoints="1" noAdjustHandles="1" noChangeArrowheads="1" noChangeShapeType="1" noTextEdit="1"/>
              </p:cNvSpPr>
              <p:nvPr/>
            </p:nvSpPr>
            <p:spPr>
              <a:xfrm>
                <a:off x="7194577" y="2875496"/>
                <a:ext cx="4225695" cy="1200329"/>
              </a:xfrm>
              <a:prstGeom prst="rect">
                <a:avLst/>
              </a:prstGeom>
              <a:blipFill>
                <a:blip r:embed="rId6"/>
                <a:stretch>
                  <a:fillRect l="-866" t="-3046" r="-2309" b="-7107"/>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BB45D7E7-7F60-4999-916A-A5CA76286D02}"/>
              </a:ext>
            </a:extLst>
          </p:cNvPr>
          <p:cNvPicPr>
            <a:picLocks noChangeAspect="1"/>
          </p:cNvPicPr>
          <p:nvPr/>
        </p:nvPicPr>
        <p:blipFill>
          <a:blip r:embed="rId7"/>
          <a:stretch>
            <a:fillRect/>
          </a:stretch>
        </p:blipFill>
        <p:spPr>
          <a:xfrm>
            <a:off x="1222813" y="2889232"/>
            <a:ext cx="5212466" cy="322445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81D21C-0DAB-431C-BDE1-856E0A09C82D}"/>
                  </a:ext>
                </a:extLst>
              </p:cNvPr>
              <p:cNvSpPr txBox="1"/>
              <p:nvPr/>
            </p:nvSpPr>
            <p:spPr>
              <a:xfrm>
                <a:off x="7525317" y="4630178"/>
                <a:ext cx="2746457" cy="646331"/>
              </a:xfrm>
              <a:prstGeom prst="rect">
                <a:avLst/>
              </a:prstGeom>
              <a:noFill/>
            </p:spPr>
            <p:txBody>
              <a:bodyPr wrap="none" rtlCol="0">
                <a:spAutoFit/>
              </a:bodyPr>
              <a:lstStyle/>
              <a:p>
                <a:r>
                  <a:rPr lang="en-GB" dirty="0">
                    <a:latin typeface="Cambria Math" panose="02040503050406030204" pitchFamily="18" charset="0"/>
                  </a:rPr>
                  <a:t>Changes on </a:t>
                </a:r>
                <a14:m>
                  <m:oMath xmlns:m="http://schemas.openxmlformats.org/officeDocument/2006/math">
                    <m:r>
                      <a:rPr lang="en-GB" b="0" i="1" smtClean="0">
                        <a:latin typeface="Cambria Math" panose="02040503050406030204" pitchFamily="18" charset="0"/>
                      </a:rPr>
                      <m:t>𝑤</m:t>
                    </m:r>
                  </m:oMath>
                </a14:m>
                <a:endParaRPr lang="en-GB"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Δ</m:t>
                      </m:r>
                      <m:r>
                        <a:rPr lang="en-GB" b="0" i="1" smtClean="0">
                          <a:latin typeface="Cambria Math" panose="02040503050406030204" pitchFamily="18" charset="0"/>
                        </a:rPr>
                        <m:t>𝑤</m:t>
                      </m:r>
                      <m:r>
                        <a:rPr lang="en-GB" b="0" i="1" smtClean="0">
                          <a:latin typeface="Cambria Math" panose="02040503050406030204" pitchFamily="18" charset="0"/>
                        </a:rPr>
                        <m:t>=−</m:t>
                      </m:r>
                      <m:r>
                        <a:rPr lang="en-GB" b="0" i="1" smtClean="0">
                          <a:latin typeface="Cambria Math" panose="02040503050406030204" pitchFamily="18" charset="0"/>
                        </a:rPr>
                        <m:t>𝛼</m:t>
                      </m:r>
                      <m:r>
                        <a:rPr lang="en-GB" b="0" i="1" smtClean="0">
                          <a:latin typeface="Cambria Math" panose="02040503050406030204" pitchFamily="18" charset="0"/>
                        </a:rPr>
                        <m:t> </m:t>
                      </m:r>
                      <m:r>
                        <m:rPr>
                          <m:sty m:val="p"/>
                        </m:rPr>
                        <a:rPr lang="en-GB" b="0" i="0" smtClean="0">
                          <a:latin typeface="Cambria Math" panose="02040503050406030204" pitchFamily="18" charset="0"/>
                        </a:rPr>
                        <m:t>Δ</m:t>
                      </m:r>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𝑤</m:t>
                      </m:r>
                      <m:r>
                        <a:rPr lang="en-GB" b="0" i="1" smtClean="0">
                          <a:latin typeface="Cambria Math" panose="02040503050406030204" pitchFamily="18" charset="0"/>
                        </a:rPr>
                        <m:t>,</m:t>
                      </m:r>
                      <m:r>
                        <a:rPr lang="en-GB" b="0" i="1" smtClean="0">
                          <a:latin typeface="Cambria Math" panose="02040503050406030204" pitchFamily="18" charset="0"/>
                        </a:rPr>
                        <m:t>𝑏</m:t>
                      </m:r>
                      <m:r>
                        <a:rPr lang="en-GB" b="0" i="1" smtClean="0">
                          <a:latin typeface="Cambria Math" panose="02040503050406030204" pitchFamily="18" charset="0"/>
                        </a:rPr>
                        <m:t>)</m:t>
                      </m:r>
                    </m:oMath>
                  </m:oMathPara>
                </a14:m>
                <a:endParaRPr lang="en-GB" dirty="0"/>
              </a:p>
            </p:txBody>
          </p:sp>
        </mc:Choice>
        <mc:Fallback xmlns="">
          <p:sp>
            <p:nvSpPr>
              <p:cNvPr id="5" name="TextBox 4">
                <a:extLst>
                  <a:ext uri="{FF2B5EF4-FFF2-40B4-BE49-F238E27FC236}">
                    <a16:creationId xmlns:a16="http://schemas.microsoft.com/office/drawing/2014/main" id="{5381D21C-0DAB-431C-BDE1-856E0A09C82D}"/>
                  </a:ext>
                </a:extLst>
              </p:cNvPr>
              <p:cNvSpPr txBox="1">
                <a:spLocks noRot="1" noChangeAspect="1" noMove="1" noResize="1" noEditPoints="1" noAdjustHandles="1" noChangeArrowheads="1" noChangeShapeType="1" noTextEdit="1"/>
              </p:cNvSpPr>
              <p:nvPr/>
            </p:nvSpPr>
            <p:spPr>
              <a:xfrm>
                <a:off x="7525317" y="4630178"/>
                <a:ext cx="2746457" cy="646331"/>
              </a:xfrm>
              <a:prstGeom prst="rect">
                <a:avLst/>
              </a:prstGeom>
              <a:blipFill>
                <a:blip r:embed="rId8"/>
                <a:stretch>
                  <a:fillRect l="-1774" t="-6604" b="-6604"/>
                </a:stretch>
              </a:blipFill>
            </p:spPr>
            <p:txBody>
              <a:bodyPr/>
              <a:lstStyle/>
              <a:p>
                <a:r>
                  <a:rPr lang="en-GB">
                    <a:noFill/>
                  </a:rPr>
                  <a:t> </a:t>
                </a:r>
              </a:p>
            </p:txBody>
          </p:sp>
        </mc:Fallback>
      </mc:AlternateContent>
    </p:spTree>
    <p:extLst>
      <p:ext uri="{BB962C8B-B14F-4D97-AF65-F5344CB8AC3E}">
        <p14:creationId xmlns:p14="http://schemas.microsoft.com/office/powerpoint/2010/main" val="47213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A1B47C8-47A0-4A88-8830-6DEA3B5DE3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29F5F010-29C8-4BFE-968C-38089E8AC1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792" y="1163880"/>
            <a:ext cx="7005323" cy="4950317"/>
          </a:xfrm>
          <a:prstGeom prst="rect">
            <a:avLst/>
          </a:prstGeom>
        </p:spPr>
      </p:pic>
      <p:sp>
        <p:nvSpPr>
          <p:cNvPr id="22" name="Rectangle 21">
            <a:extLst>
              <a:ext uri="{FF2B5EF4-FFF2-40B4-BE49-F238E27FC236}">
                <a16:creationId xmlns:a16="http://schemas.microsoft.com/office/drawing/2014/main" id="{984BBFDD-E720-4805-A9C8-129FBBF6DD7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5AC4BE46-4A77-42FE-9D15-065CDB2F847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B03BD46-9571-41E2-A7B4-D0CE2C6AD663}"/>
              </a:ext>
            </a:extLst>
          </p:cNvPr>
          <p:cNvSpPr>
            <a:spLocks noGrp="1"/>
          </p:cNvSpPr>
          <p:nvPr>
            <p:ph type="title"/>
          </p:nvPr>
        </p:nvSpPr>
        <p:spPr>
          <a:xfrm>
            <a:off x="8096884" y="640080"/>
            <a:ext cx="3926794" cy="2926080"/>
          </a:xfrm>
        </p:spPr>
        <p:txBody>
          <a:bodyPr vert="horz" lIns="91440" tIns="45720" rIns="91440" bIns="45720" rtlCol="0" anchor="b">
            <a:normAutofit/>
          </a:bodyPr>
          <a:lstStyle/>
          <a:p>
            <a:r>
              <a:rPr lang="en-US" sz="4400" dirty="0">
                <a:solidFill>
                  <a:srgbClr val="FFFFFF"/>
                </a:solidFill>
              </a:rPr>
              <a:t>Backpropagation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A3A564B-EE21-4F54-8918-C5EDF7B83FC7}"/>
                  </a:ext>
                </a:extLst>
              </p:cNvPr>
              <p:cNvSpPr txBox="1"/>
              <p:nvPr/>
            </p:nvSpPr>
            <p:spPr>
              <a:xfrm>
                <a:off x="7818937" y="5054492"/>
                <a:ext cx="1786899" cy="4157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b="0" i="0" smtClean="0">
                          <a:solidFill>
                            <a:schemeClr val="bg1"/>
                          </a:solidFill>
                          <a:latin typeface="Cambria Math" panose="02040503050406030204" pitchFamily="18" charset="0"/>
                        </a:rPr>
                        <m:t>Δ</m:t>
                      </m:r>
                      <m:r>
                        <a:rPr lang="en-GB" b="0" i="1" smtClean="0">
                          <a:solidFill>
                            <a:schemeClr val="bg1"/>
                          </a:solidFill>
                          <a:latin typeface="Cambria Math" panose="02040503050406030204" pitchFamily="18" charset="0"/>
                        </a:rPr>
                        <m:t>𝐶</m:t>
                      </m:r>
                      <m:r>
                        <a:rPr lang="en-GB" b="0" i="1" smtClean="0">
                          <a:solidFill>
                            <a:schemeClr val="bg1"/>
                          </a:solidFill>
                          <a:latin typeface="Cambria Math" panose="02040503050406030204" pitchFamily="18" charset="0"/>
                        </a:rPr>
                        <m:t>=(</m:t>
                      </m:r>
                      <m:sSubSup>
                        <m:sSubSupPr>
                          <m:ctrlPr>
                            <a:rPr lang="en-GB" b="0" i="1" smtClean="0">
                              <a:solidFill>
                                <a:schemeClr val="bg1"/>
                              </a:solidFill>
                              <a:latin typeface="Cambria Math" panose="02040503050406030204" pitchFamily="18" charset="0"/>
                            </a:rPr>
                          </m:ctrlPr>
                        </m:sSubSupPr>
                        <m:e>
                          <m:r>
                            <a:rPr lang="en-GB" b="0" i="1" smtClean="0">
                              <a:solidFill>
                                <a:schemeClr val="bg1"/>
                              </a:solidFill>
                              <a:latin typeface="Cambria Math" panose="02040503050406030204" pitchFamily="18" charset="0"/>
                            </a:rPr>
                            <m:t>𝑎</m:t>
                          </m:r>
                        </m:e>
                        <m:sub>
                          <m:r>
                            <a:rPr lang="en-GB" b="0" i="1" smtClean="0">
                              <a:solidFill>
                                <a:schemeClr val="bg1"/>
                              </a:solidFill>
                              <a:latin typeface="Cambria Math" panose="02040503050406030204" pitchFamily="18" charset="0"/>
                            </a:rPr>
                            <m:t>𝑗</m:t>
                          </m:r>
                        </m:sub>
                        <m:sup>
                          <m:r>
                            <a:rPr lang="en-GB" b="0" i="1" smtClean="0">
                              <a:solidFill>
                                <a:schemeClr val="bg1"/>
                              </a:solidFill>
                              <a:latin typeface="Cambria Math" panose="02040503050406030204" pitchFamily="18" charset="0"/>
                            </a:rPr>
                            <m:t>𝐿</m:t>
                          </m:r>
                        </m:sup>
                      </m:sSubSup>
                      <m:r>
                        <a:rPr lang="en-GB" b="0" i="1" smtClean="0">
                          <a:solidFill>
                            <a:schemeClr val="bg1"/>
                          </a:solidFill>
                          <a:latin typeface="Cambria Math" panose="02040503050406030204" pitchFamily="18" charset="0"/>
                        </a:rPr>
                        <m:t> −</m:t>
                      </m:r>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𝑦</m:t>
                          </m:r>
                        </m:e>
                        <m:sub>
                          <m:r>
                            <a:rPr lang="en-GB" b="0" i="1" smtClean="0">
                              <a:solidFill>
                                <a:schemeClr val="bg1"/>
                              </a:solidFill>
                              <a:latin typeface="Cambria Math" panose="02040503050406030204" pitchFamily="18" charset="0"/>
                            </a:rPr>
                            <m:t>𝑗</m:t>
                          </m:r>
                        </m:sub>
                      </m:sSub>
                      <m:r>
                        <a:rPr lang="en-GB" b="0" i="0" smtClean="0">
                          <a:solidFill>
                            <a:schemeClr val="bg1"/>
                          </a:solidFill>
                          <a:latin typeface="Cambria Math" panose="02040503050406030204" pitchFamily="18" charset="0"/>
                        </a:rPr>
                        <m:t>)</m:t>
                      </m:r>
                    </m:oMath>
                  </m:oMathPara>
                </a14:m>
                <a:endParaRPr lang="en-GB" dirty="0">
                  <a:solidFill>
                    <a:schemeClr val="bg1"/>
                  </a:solidFill>
                </a:endParaRPr>
              </a:p>
            </p:txBody>
          </p:sp>
        </mc:Choice>
        <mc:Fallback xmlns="">
          <p:sp>
            <p:nvSpPr>
              <p:cNvPr id="3" name="TextBox 2">
                <a:extLst>
                  <a:ext uri="{FF2B5EF4-FFF2-40B4-BE49-F238E27FC236}">
                    <a16:creationId xmlns:a16="http://schemas.microsoft.com/office/drawing/2014/main" id="{3A3A564B-EE21-4F54-8918-C5EDF7B83FC7}"/>
                  </a:ext>
                </a:extLst>
              </p:cNvPr>
              <p:cNvSpPr txBox="1">
                <a:spLocks noRot="1" noChangeAspect="1" noMove="1" noResize="1" noEditPoints="1" noAdjustHandles="1" noChangeArrowheads="1" noChangeShapeType="1" noTextEdit="1"/>
              </p:cNvSpPr>
              <p:nvPr/>
            </p:nvSpPr>
            <p:spPr>
              <a:xfrm>
                <a:off x="7818937" y="5054492"/>
                <a:ext cx="1786899" cy="415755"/>
              </a:xfrm>
              <a:prstGeom prst="rect">
                <a:avLst/>
              </a:prstGeom>
              <a:blipFill>
                <a:blip r:embed="rId4"/>
                <a:stretch>
                  <a:fillRect b="-88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41C5D14-6A3D-4087-97A8-10030CE74865}"/>
                  </a:ext>
                </a:extLst>
              </p:cNvPr>
              <p:cNvSpPr txBox="1"/>
              <p:nvPr/>
            </p:nvSpPr>
            <p:spPr>
              <a:xfrm>
                <a:off x="7818937" y="5497593"/>
                <a:ext cx="2646109" cy="4049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bg1"/>
                              </a:solidFill>
                              <a:latin typeface="Cambria Math" panose="02040503050406030204" pitchFamily="18" charset="0"/>
                            </a:rPr>
                          </m:ctrlPr>
                        </m:sSupPr>
                        <m:e>
                          <m:r>
                            <a:rPr lang="en-GB" b="0" i="1" smtClean="0">
                              <a:solidFill>
                                <a:schemeClr val="bg1"/>
                              </a:solidFill>
                              <a:latin typeface="Cambria Math" panose="02040503050406030204" pitchFamily="18" charset="0"/>
                            </a:rPr>
                            <m:t>𝛿</m:t>
                          </m:r>
                        </m:e>
                        <m:sup>
                          <m:r>
                            <a:rPr lang="en-GB" b="0" i="1" smtClean="0">
                              <a:solidFill>
                                <a:schemeClr val="bg1"/>
                              </a:solidFill>
                              <a:latin typeface="Cambria Math" panose="02040503050406030204" pitchFamily="18" charset="0"/>
                            </a:rPr>
                            <m:t>𝑙</m:t>
                          </m:r>
                        </m:sup>
                      </m:sSup>
                      <m:r>
                        <a:rPr lang="en-GB" b="0" i="1" smtClean="0">
                          <a:solidFill>
                            <a:schemeClr val="bg1"/>
                          </a:solidFill>
                          <a:latin typeface="Cambria Math" panose="02040503050406030204" pitchFamily="18" charset="0"/>
                        </a:rPr>
                        <m:t>=</m:t>
                      </m:r>
                      <m:d>
                        <m:dPr>
                          <m:ctrlPr>
                            <a:rPr lang="en-GB" b="0" i="1" smtClean="0">
                              <a:solidFill>
                                <a:schemeClr val="bg1"/>
                              </a:solidFill>
                              <a:latin typeface="Cambria Math" panose="02040503050406030204" pitchFamily="18" charset="0"/>
                            </a:rPr>
                          </m:ctrlPr>
                        </m:dPr>
                        <m:e>
                          <m:sSup>
                            <m:sSupPr>
                              <m:ctrlPr>
                                <a:rPr lang="en-GB" b="0" i="1" smtClean="0">
                                  <a:solidFill>
                                    <a:schemeClr val="bg1"/>
                                  </a:solidFill>
                                  <a:latin typeface="Cambria Math" panose="02040503050406030204" pitchFamily="18" charset="0"/>
                                </a:rPr>
                              </m:ctrlPr>
                            </m:sSupPr>
                            <m:e>
                              <m:r>
                                <a:rPr lang="en-GB" b="0" i="1" smtClean="0">
                                  <a:solidFill>
                                    <a:schemeClr val="bg1"/>
                                  </a:solidFill>
                                  <a:latin typeface="Cambria Math" panose="02040503050406030204" pitchFamily="18" charset="0"/>
                                </a:rPr>
                                <m:t>𝑎</m:t>
                              </m:r>
                            </m:e>
                            <m:sup>
                              <m:r>
                                <a:rPr lang="en-GB" b="0" i="1" smtClean="0">
                                  <a:solidFill>
                                    <a:schemeClr val="bg1"/>
                                  </a:solidFill>
                                  <a:latin typeface="Cambria Math" panose="02040503050406030204" pitchFamily="18" charset="0"/>
                                </a:rPr>
                                <m:t>𝑙</m:t>
                              </m:r>
                            </m:sup>
                          </m:sSup>
                          <m:r>
                            <a:rPr lang="en-GB" b="0" i="1" smtClean="0">
                              <a:solidFill>
                                <a:schemeClr val="bg1"/>
                              </a:solidFill>
                              <a:latin typeface="Cambria Math" panose="02040503050406030204" pitchFamily="18" charset="0"/>
                            </a:rPr>
                            <m:t> −</m:t>
                          </m:r>
                          <m:r>
                            <a:rPr lang="en-GB" b="0" i="1" smtClean="0">
                              <a:solidFill>
                                <a:schemeClr val="bg1"/>
                              </a:solidFill>
                              <a:latin typeface="Cambria Math" panose="02040503050406030204" pitchFamily="18" charset="0"/>
                            </a:rPr>
                            <m:t>𝑦</m:t>
                          </m:r>
                          <m:r>
                            <a:rPr lang="en-GB" b="0" i="1" smtClean="0">
                              <a:solidFill>
                                <a:schemeClr val="bg1"/>
                              </a:solidFill>
                              <a:latin typeface="Cambria Math" panose="02040503050406030204" pitchFamily="18" charset="0"/>
                            </a:rPr>
                            <m:t> </m:t>
                          </m:r>
                        </m:e>
                      </m:d>
                      <m:r>
                        <a:rPr lang="en-GB" b="0" i="1" smtClean="0">
                          <a:solidFill>
                            <a:schemeClr val="bg1"/>
                          </a:solidFill>
                          <a:latin typeface="Cambria Math" panose="02040503050406030204" pitchFamily="18" charset="0"/>
                        </a:rPr>
                        <m:t> </m:t>
                      </m:r>
                      <m:r>
                        <a:rPr lang="en-GB" i="1">
                          <a:solidFill>
                            <a:schemeClr val="bg1"/>
                          </a:solidFill>
                          <a:latin typeface="Cambria Math" panose="02040503050406030204" pitchFamily="18" charset="0"/>
                          <a:ea typeface="Cambria Math" panose="02040503050406030204" pitchFamily="18" charset="0"/>
                        </a:rPr>
                        <m:t>⊙</m:t>
                      </m:r>
                      <m:r>
                        <a:rPr lang="en-GB" b="0" i="1" smtClean="0">
                          <a:solidFill>
                            <a:schemeClr val="bg1"/>
                          </a:solidFill>
                          <a:latin typeface="Cambria Math" panose="02040503050406030204" pitchFamily="18" charset="0"/>
                          <a:ea typeface="Cambria Math" panose="02040503050406030204" pitchFamily="18" charset="0"/>
                        </a:rPr>
                        <m:t>𝜎</m:t>
                      </m:r>
                      <m:r>
                        <a:rPr lang="en-GB" b="0" i="1" smtClean="0">
                          <a:solidFill>
                            <a:schemeClr val="bg1"/>
                          </a:solidFill>
                          <a:latin typeface="Cambria Math" panose="02040503050406030204" pitchFamily="18" charset="0"/>
                          <a:ea typeface="Cambria Math" panose="02040503050406030204" pitchFamily="18" charset="0"/>
                        </a:rPr>
                        <m:t>′(</m:t>
                      </m:r>
                      <m:sSup>
                        <m:sSupPr>
                          <m:ctrlPr>
                            <a:rPr lang="en-GB" b="0" i="1" smtClean="0">
                              <a:solidFill>
                                <a:schemeClr val="bg1"/>
                              </a:solidFill>
                              <a:latin typeface="Cambria Math" panose="02040503050406030204" pitchFamily="18" charset="0"/>
                              <a:ea typeface="Cambria Math" panose="02040503050406030204" pitchFamily="18" charset="0"/>
                            </a:rPr>
                          </m:ctrlPr>
                        </m:sSupPr>
                        <m:e>
                          <m:r>
                            <a:rPr lang="en-GB" b="0" i="1" smtClean="0">
                              <a:solidFill>
                                <a:schemeClr val="bg1"/>
                              </a:solidFill>
                              <a:latin typeface="Cambria Math" panose="02040503050406030204" pitchFamily="18" charset="0"/>
                              <a:ea typeface="Cambria Math" panose="02040503050406030204" pitchFamily="18" charset="0"/>
                            </a:rPr>
                            <m:t>𝑧</m:t>
                          </m:r>
                        </m:e>
                        <m:sup>
                          <m:r>
                            <a:rPr lang="en-GB" b="0" i="1" smtClean="0">
                              <a:solidFill>
                                <a:schemeClr val="bg1"/>
                              </a:solidFill>
                              <a:latin typeface="Cambria Math" panose="02040503050406030204" pitchFamily="18" charset="0"/>
                              <a:ea typeface="Cambria Math" panose="02040503050406030204" pitchFamily="18" charset="0"/>
                            </a:rPr>
                            <m:t>𝑙</m:t>
                          </m:r>
                        </m:sup>
                      </m:sSup>
                      <m:r>
                        <a:rPr lang="en-GB" b="0" i="1" smtClean="0">
                          <a:solidFill>
                            <a:schemeClr val="bg1"/>
                          </a:solidFill>
                          <a:latin typeface="Cambria Math" panose="02040503050406030204" pitchFamily="18" charset="0"/>
                          <a:ea typeface="Cambria Math" panose="02040503050406030204" pitchFamily="18" charset="0"/>
                        </a:rPr>
                        <m:t>)</m:t>
                      </m:r>
                    </m:oMath>
                  </m:oMathPara>
                </a14:m>
                <a:endParaRPr lang="en-GB" dirty="0">
                  <a:solidFill>
                    <a:schemeClr val="bg1"/>
                  </a:solidFill>
                </a:endParaRPr>
              </a:p>
            </p:txBody>
          </p:sp>
        </mc:Choice>
        <mc:Fallback xmlns="">
          <p:sp>
            <p:nvSpPr>
              <p:cNvPr id="4" name="TextBox 3">
                <a:extLst>
                  <a:ext uri="{FF2B5EF4-FFF2-40B4-BE49-F238E27FC236}">
                    <a16:creationId xmlns:a16="http://schemas.microsoft.com/office/drawing/2014/main" id="{241C5D14-6A3D-4087-97A8-10030CE74865}"/>
                  </a:ext>
                </a:extLst>
              </p:cNvPr>
              <p:cNvSpPr txBox="1">
                <a:spLocks noRot="1" noChangeAspect="1" noMove="1" noResize="1" noEditPoints="1" noAdjustHandles="1" noChangeArrowheads="1" noChangeShapeType="1" noTextEdit="1"/>
              </p:cNvSpPr>
              <p:nvPr/>
            </p:nvSpPr>
            <p:spPr>
              <a:xfrm>
                <a:off x="7818937" y="5497593"/>
                <a:ext cx="2646109" cy="404983"/>
              </a:xfrm>
              <a:prstGeom prst="rect">
                <a:avLst/>
              </a:prstGeom>
              <a:blipFill>
                <a:blip r:embed="rId5"/>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C8E0B5-A0C0-4C71-AE83-F88802F0FA7E}"/>
                  </a:ext>
                </a:extLst>
              </p:cNvPr>
              <p:cNvSpPr txBox="1"/>
              <p:nvPr/>
            </p:nvSpPr>
            <p:spPr>
              <a:xfrm>
                <a:off x="6377660" y="6362480"/>
                <a:ext cx="1150956" cy="4955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1200" b="0" i="1" smtClean="0">
                              <a:latin typeface="Cambria Math" panose="02040503050406030204" pitchFamily="18" charset="0"/>
                            </a:rPr>
                          </m:ctrlPr>
                        </m:fPr>
                        <m:num>
                          <m:r>
                            <a:rPr lang="en-GB" sz="1200" b="0" i="1" smtClean="0">
                              <a:latin typeface="Cambria Math" panose="02040503050406030204" pitchFamily="18" charset="0"/>
                            </a:rPr>
                            <m:t>𝜕</m:t>
                          </m:r>
                          <m:r>
                            <a:rPr lang="en-GB" sz="1200" b="0" i="1" smtClean="0">
                              <a:latin typeface="Cambria Math" panose="02040503050406030204" pitchFamily="18" charset="0"/>
                            </a:rPr>
                            <m:t>𝐶</m:t>
                          </m:r>
                        </m:num>
                        <m:den>
                          <m:r>
                            <a:rPr lang="en-GB" sz="1200" b="0" i="1" smtClean="0">
                              <a:latin typeface="Cambria Math" panose="02040503050406030204" pitchFamily="18" charset="0"/>
                            </a:rPr>
                            <m:t>𝜕</m:t>
                          </m:r>
                          <m:sSub>
                            <m:sSubPr>
                              <m:ctrlPr>
                                <a:rPr lang="en-GB" sz="1200" b="0" i="1" smtClean="0">
                                  <a:latin typeface="Cambria Math" panose="02040503050406030204" pitchFamily="18" charset="0"/>
                                </a:rPr>
                              </m:ctrlPr>
                            </m:sSubPr>
                            <m:e>
                              <m:r>
                                <a:rPr lang="en-GB" sz="1200" b="0" i="1" smtClean="0">
                                  <a:latin typeface="Cambria Math" panose="02040503050406030204" pitchFamily="18" charset="0"/>
                                </a:rPr>
                                <m:t>𝑤</m:t>
                              </m:r>
                            </m:e>
                            <m:sub>
                              <m:r>
                                <a:rPr lang="en-GB" sz="1200" b="0" i="1" smtClean="0">
                                  <a:latin typeface="Cambria Math" panose="02040503050406030204" pitchFamily="18" charset="0"/>
                                </a:rPr>
                                <m:t>𝑖𝑗</m:t>
                              </m:r>
                            </m:sub>
                          </m:sSub>
                        </m:den>
                      </m:f>
                      <m:r>
                        <a:rPr lang="en-GB" sz="1200" b="0" i="1" smtClean="0">
                          <a:latin typeface="Cambria Math" panose="02040503050406030204" pitchFamily="18" charset="0"/>
                        </a:rPr>
                        <m:t>=</m:t>
                      </m:r>
                      <m:sSubSup>
                        <m:sSubSupPr>
                          <m:ctrlPr>
                            <a:rPr lang="en-GB" sz="1200" b="0" i="1" smtClean="0">
                              <a:latin typeface="Cambria Math" panose="02040503050406030204" pitchFamily="18" charset="0"/>
                            </a:rPr>
                          </m:ctrlPr>
                        </m:sSubSupPr>
                        <m:e>
                          <m:r>
                            <a:rPr lang="en-GB" sz="1200" b="0" i="1" smtClean="0">
                              <a:latin typeface="Cambria Math" panose="02040503050406030204" pitchFamily="18" charset="0"/>
                            </a:rPr>
                            <m:t>𝑎</m:t>
                          </m:r>
                        </m:e>
                        <m:sub>
                          <m:r>
                            <a:rPr lang="en-GB" sz="1200" b="0" i="1" smtClean="0">
                              <a:latin typeface="Cambria Math" panose="02040503050406030204" pitchFamily="18" charset="0"/>
                            </a:rPr>
                            <m:t>𝑘</m:t>
                          </m:r>
                        </m:sub>
                        <m:sup>
                          <m:r>
                            <a:rPr lang="en-GB" sz="1200" b="0" i="1" smtClean="0">
                              <a:latin typeface="Cambria Math" panose="02040503050406030204" pitchFamily="18" charset="0"/>
                            </a:rPr>
                            <m:t>𝑙</m:t>
                          </m:r>
                          <m:r>
                            <a:rPr lang="en-GB" sz="1200" b="0" i="1" smtClean="0">
                              <a:latin typeface="Cambria Math" panose="02040503050406030204" pitchFamily="18" charset="0"/>
                            </a:rPr>
                            <m:t>−1</m:t>
                          </m:r>
                        </m:sup>
                      </m:sSubSup>
                      <m:sSubSup>
                        <m:sSubSupPr>
                          <m:ctrlPr>
                            <a:rPr lang="en-GB" sz="1200" b="0" i="1" smtClean="0">
                              <a:latin typeface="Cambria Math" panose="02040503050406030204" pitchFamily="18" charset="0"/>
                            </a:rPr>
                          </m:ctrlPr>
                        </m:sSubSupPr>
                        <m:e>
                          <m:r>
                            <a:rPr lang="en-GB" sz="1200" b="0" i="1" smtClean="0">
                              <a:latin typeface="Cambria Math" panose="02040503050406030204" pitchFamily="18" charset="0"/>
                            </a:rPr>
                            <m:t>𝛿</m:t>
                          </m:r>
                        </m:e>
                        <m:sub>
                          <m:r>
                            <a:rPr lang="en-GB" sz="1200" b="0" i="1" smtClean="0">
                              <a:latin typeface="Cambria Math" panose="02040503050406030204" pitchFamily="18" charset="0"/>
                            </a:rPr>
                            <m:t>𝑗</m:t>
                          </m:r>
                        </m:sub>
                        <m:sup>
                          <m:r>
                            <a:rPr lang="en-GB" sz="1200" b="0" i="1" smtClean="0">
                              <a:latin typeface="Cambria Math" panose="02040503050406030204" pitchFamily="18" charset="0"/>
                            </a:rPr>
                            <m:t>𝑙</m:t>
                          </m:r>
                        </m:sup>
                      </m:sSubSup>
                    </m:oMath>
                  </m:oMathPara>
                </a14:m>
                <a:endParaRPr lang="en-GB" sz="1200" dirty="0"/>
              </a:p>
            </p:txBody>
          </p:sp>
        </mc:Choice>
        <mc:Fallback xmlns="">
          <p:sp>
            <p:nvSpPr>
              <p:cNvPr id="5" name="TextBox 4">
                <a:extLst>
                  <a:ext uri="{FF2B5EF4-FFF2-40B4-BE49-F238E27FC236}">
                    <a16:creationId xmlns:a16="http://schemas.microsoft.com/office/drawing/2014/main" id="{91C8E0B5-A0C0-4C71-AE83-F88802F0FA7E}"/>
                  </a:ext>
                </a:extLst>
              </p:cNvPr>
              <p:cNvSpPr txBox="1">
                <a:spLocks noRot="1" noChangeAspect="1" noMove="1" noResize="1" noEditPoints="1" noAdjustHandles="1" noChangeArrowheads="1" noChangeShapeType="1" noTextEdit="1"/>
              </p:cNvSpPr>
              <p:nvPr/>
            </p:nvSpPr>
            <p:spPr>
              <a:xfrm>
                <a:off x="6377660" y="6362480"/>
                <a:ext cx="1150956" cy="495520"/>
              </a:xfrm>
              <a:prstGeom prst="rect">
                <a:avLst/>
              </a:prstGeom>
              <a:blipFill>
                <a:blip r:embed="rId6"/>
                <a:stretch>
                  <a:fillRect b="-12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6258CE7-B26B-4AA1-8826-C8C03990C143}"/>
                  </a:ext>
                </a:extLst>
              </p:cNvPr>
              <p:cNvSpPr txBox="1"/>
              <p:nvPr/>
            </p:nvSpPr>
            <p:spPr>
              <a:xfrm>
                <a:off x="5629618" y="6376186"/>
                <a:ext cx="791050" cy="4434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1200" i="1" smtClean="0">
                              <a:latin typeface="Cambria Math" panose="02040503050406030204" pitchFamily="18" charset="0"/>
                            </a:rPr>
                          </m:ctrlPr>
                        </m:fPr>
                        <m:num>
                          <m:r>
                            <a:rPr lang="en-GB" sz="1200" i="1">
                              <a:latin typeface="Cambria Math" panose="02040503050406030204" pitchFamily="18" charset="0"/>
                            </a:rPr>
                            <m:t>𝜕</m:t>
                          </m:r>
                          <m:r>
                            <a:rPr lang="en-GB" sz="1200" i="1">
                              <a:latin typeface="Cambria Math" panose="02040503050406030204" pitchFamily="18" charset="0"/>
                            </a:rPr>
                            <m:t>𝐶</m:t>
                          </m:r>
                        </m:num>
                        <m:den>
                          <m:r>
                            <a:rPr lang="en-GB" sz="1200" i="1">
                              <a:latin typeface="Cambria Math" panose="02040503050406030204" pitchFamily="18" charset="0"/>
                            </a:rPr>
                            <m:t>𝜕</m:t>
                          </m:r>
                          <m:sSup>
                            <m:sSupPr>
                              <m:ctrlPr>
                                <a:rPr lang="en-GB" sz="1200" b="0" i="1" smtClean="0">
                                  <a:latin typeface="Cambria Math" panose="02040503050406030204" pitchFamily="18" charset="0"/>
                                </a:rPr>
                              </m:ctrlPr>
                            </m:sSupPr>
                            <m:e>
                              <m:r>
                                <a:rPr lang="en-GB" sz="1200" b="0" i="1" smtClean="0">
                                  <a:latin typeface="Cambria Math" panose="02040503050406030204" pitchFamily="18" charset="0"/>
                                </a:rPr>
                                <m:t>𝑏</m:t>
                              </m:r>
                            </m:e>
                            <m:sup>
                              <m:r>
                                <a:rPr lang="en-GB" sz="1200" b="0" i="1" smtClean="0">
                                  <a:latin typeface="Cambria Math" panose="02040503050406030204" pitchFamily="18" charset="0"/>
                                </a:rPr>
                                <m:t>𝑙</m:t>
                              </m:r>
                            </m:sup>
                          </m:sSup>
                        </m:den>
                      </m:f>
                      <m:r>
                        <a:rPr lang="en-GB" sz="1200" i="1">
                          <a:latin typeface="Cambria Math" panose="02040503050406030204" pitchFamily="18" charset="0"/>
                        </a:rPr>
                        <m:t>=</m:t>
                      </m:r>
                      <m:sSubSup>
                        <m:sSubSupPr>
                          <m:ctrlPr>
                            <a:rPr lang="en-GB" sz="1200" i="1">
                              <a:latin typeface="Cambria Math" panose="02040503050406030204" pitchFamily="18" charset="0"/>
                            </a:rPr>
                          </m:ctrlPr>
                        </m:sSubSupPr>
                        <m:e>
                          <m:r>
                            <a:rPr lang="en-GB" sz="1200" i="1">
                              <a:latin typeface="Cambria Math" panose="02040503050406030204" pitchFamily="18" charset="0"/>
                            </a:rPr>
                            <m:t>𝛿</m:t>
                          </m:r>
                        </m:e>
                        <m:sub>
                          <m:r>
                            <a:rPr lang="en-GB" sz="1200" i="1">
                              <a:latin typeface="Cambria Math" panose="02040503050406030204" pitchFamily="18" charset="0"/>
                            </a:rPr>
                            <m:t>𝑗</m:t>
                          </m:r>
                        </m:sub>
                        <m:sup>
                          <m:r>
                            <a:rPr lang="en-GB" sz="1200" i="1">
                              <a:latin typeface="Cambria Math" panose="02040503050406030204" pitchFamily="18" charset="0"/>
                            </a:rPr>
                            <m:t>𝑙</m:t>
                          </m:r>
                        </m:sup>
                      </m:sSubSup>
                    </m:oMath>
                  </m:oMathPara>
                </a14:m>
                <a:endParaRPr lang="en-GB" sz="1200" dirty="0"/>
              </a:p>
            </p:txBody>
          </p:sp>
        </mc:Choice>
        <mc:Fallback xmlns="">
          <p:sp>
            <p:nvSpPr>
              <p:cNvPr id="6" name="TextBox 5">
                <a:extLst>
                  <a:ext uri="{FF2B5EF4-FFF2-40B4-BE49-F238E27FC236}">
                    <a16:creationId xmlns:a16="http://schemas.microsoft.com/office/drawing/2014/main" id="{C6258CE7-B26B-4AA1-8826-C8C03990C143}"/>
                  </a:ext>
                </a:extLst>
              </p:cNvPr>
              <p:cNvSpPr txBox="1">
                <a:spLocks noRot="1" noChangeAspect="1" noMove="1" noResize="1" noEditPoints="1" noAdjustHandles="1" noChangeArrowheads="1" noChangeShapeType="1" noTextEdit="1"/>
              </p:cNvSpPr>
              <p:nvPr/>
            </p:nvSpPr>
            <p:spPr>
              <a:xfrm>
                <a:off x="5629618" y="6376186"/>
                <a:ext cx="791050" cy="443455"/>
              </a:xfrm>
              <a:prstGeom prst="rect">
                <a:avLst/>
              </a:prstGeom>
              <a:blipFill>
                <a:blip r:embed="rId7"/>
                <a:stretch>
                  <a:fillRect b="-13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A1AC5BA-2CF3-4BEA-B85A-4E45DA526D04}"/>
                  </a:ext>
                </a:extLst>
              </p:cNvPr>
              <p:cNvSpPr txBox="1"/>
              <p:nvPr/>
            </p:nvSpPr>
            <p:spPr>
              <a:xfrm>
                <a:off x="7804407" y="5902759"/>
                <a:ext cx="3160096" cy="582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bg1"/>
                              </a:solidFill>
                              <a:latin typeface="Cambria Math" panose="02040503050406030204" pitchFamily="18" charset="0"/>
                            </a:rPr>
                          </m:ctrlPr>
                        </m:sSupPr>
                        <m:e>
                          <m:r>
                            <a:rPr lang="en-GB" b="0" i="1" smtClean="0">
                              <a:solidFill>
                                <a:schemeClr val="bg1"/>
                              </a:solidFill>
                              <a:latin typeface="Cambria Math" panose="02040503050406030204" pitchFamily="18" charset="0"/>
                            </a:rPr>
                            <m:t>𝛿</m:t>
                          </m:r>
                        </m:e>
                        <m:sup>
                          <m:r>
                            <a:rPr lang="en-GB" b="0" i="1" smtClean="0">
                              <a:solidFill>
                                <a:schemeClr val="bg1"/>
                              </a:solidFill>
                              <a:latin typeface="Cambria Math" panose="02040503050406030204" pitchFamily="18" charset="0"/>
                            </a:rPr>
                            <m:t>𝑙</m:t>
                          </m:r>
                        </m:sup>
                      </m:sSup>
                      <m:r>
                        <a:rPr lang="en-GB" b="0" i="1" smtClean="0">
                          <a:solidFill>
                            <a:schemeClr val="bg1"/>
                          </a:solidFill>
                          <a:latin typeface="Cambria Math" panose="02040503050406030204" pitchFamily="18" charset="0"/>
                        </a:rPr>
                        <m:t>=</m:t>
                      </m:r>
                      <m:d>
                        <m:dPr>
                          <m:ctrlPr>
                            <a:rPr lang="en-GB" b="0" i="1" smtClean="0">
                              <a:solidFill>
                                <a:schemeClr val="bg1"/>
                              </a:solidFill>
                              <a:latin typeface="Cambria Math" panose="02040503050406030204" pitchFamily="18" charset="0"/>
                            </a:rPr>
                          </m:ctrlPr>
                        </m:dPr>
                        <m:e>
                          <m:sSup>
                            <m:sSupPr>
                              <m:ctrlPr>
                                <a:rPr lang="en-GB" b="0" i="1" smtClean="0">
                                  <a:solidFill>
                                    <a:schemeClr val="bg1"/>
                                  </a:solidFill>
                                  <a:latin typeface="Cambria Math" panose="02040503050406030204" pitchFamily="18" charset="0"/>
                                </a:rPr>
                              </m:ctrlPr>
                            </m:sSupPr>
                            <m:e>
                              <m:d>
                                <m:dPr>
                                  <m:ctrlPr>
                                    <a:rPr lang="en-GB" b="0" i="1" smtClean="0">
                                      <a:solidFill>
                                        <a:schemeClr val="bg1"/>
                                      </a:solidFill>
                                      <a:latin typeface="Cambria Math" panose="02040503050406030204" pitchFamily="18" charset="0"/>
                                    </a:rPr>
                                  </m:ctrlPr>
                                </m:dPr>
                                <m:e>
                                  <m:sSup>
                                    <m:sSupPr>
                                      <m:ctrlPr>
                                        <a:rPr lang="en-GB" b="0" i="1" smtClean="0">
                                          <a:solidFill>
                                            <a:schemeClr val="bg1"/>
                                          </a:solidFill>
                                          <a:latin typeface="Cambria Math" panose="02040503050406030204" pitchFamily="18" charset="0"/>
                                        </a:rPr>
                                      </m:ctrlPr>
                                    </m:sSupPr>
                                    <m:e>
                                      <m:r>
                                        <a:rPr lang="en-GB" b="0" i="1" smtClean="0">
                                          <a:solidFill>
                                            <a:schemeClr val="bg1"/>
                                          </a:solidFill>
                                          <a:latin typeface="Cambria Math" panose="02040503050406030204" pitchFamily="18" charset="0"/>
                                        </a:rPr>
                                        <m:t>𝑤</m:t>
                                      </m:r>
                                    </m:e>
                                    <m:sup>
                                      <m:r>
                                        <a:rPr lang="en-GB" b="0" i="1" smtClean="0">
                                          <a:solidFill>
                                            <a:schemeClr val="bg1"/>
                                          </a:solidFill>
                                          <a:latin typeface="Cambria Math" panose="02040503050406030204" pitchFamily="18" charset="0"/>
                                        </a:rPr>
                                        <m:t>𝑙</m:t>
                                      </m:r>
                                      <m:r>
                                        <a:rPr lang="en-GB" b="0" i="1" smtClean="0">
                                          <a:solidFill>
                                            <a:schemeClr val="bg1"/>
                                          </a:solidFill>
                                          <a:latin typeface="Cambria Math" panose="02040503050406030204" pitchFamily="18" charset="0"/>
                                        </a:rPr>
                                        <m:t>+1</m:t>
                                      </m:r>
                                    </m:sup>
                                  </m:sSup>
                                </m:e>
                              </m:d>
                            </m:e>
                            <m:sup>
                              <m:r>
                                <a:rPr lang="en-GB" b="0" i="1" smtClean="0">
                                  <a:solidFill>
                                    <a:schemeClr val="bg1"/>
                                  </a:solidFill>
                                  <a:latin typeface="Cambria Math" panose="02040503050406030204" pitchFamily="18" charset="0"/>
                                </a:rPr>
                                <m:t>𝑇</m:t>
                              </m:r>
                            </m:sup>
                          </m:sSup>
                          <m:sSup>
                            <m:sSupPr>
                              <m:ctrlPr>
                                <a:rPr lang="en-GB" b="0" i="1" smtClean="0">
                                  <a:solidFill>
                                    <a:schemeClr val="bg1"/>
                                  </a:solidFill>
                                  <a:latin typeface="Cambria Math" panose="02040503050406030204" pitchFamily="18" charset="0"/>
                                </a:rPr>
                              </m:ctrlPr>
                            </m:sSupPr>
                            <m:e>
                              <m:r>
                                <a:rPr lang="en-GB" b="0" i="1" smtClean="0">
                                  <a:solidFill>
                                    <a:schemeClr val="bg1"/>
                                  </a:solidFill>
                                  <a:latin typeface="Cambria Math" panose="02040503050406030204" pitchFamily="18" charset="0"/>
                                </a:rPr>
                                <m:t>𝛿</m:t>
                              </m:r>
                            </m:e>
                            <m:sup>
                              <m:r>
                                <a:rPr lang="en-GB" b="0" i="1" smtClean="0">
                                  <a:solidFill>
                                    <a:schemeClr val="bg1"/>
                                  </a:solidFill>
                                  <a:latin typeface="Cambria Math" panose="02040503050406030204" pitchFamily="18" charset="0"/>
                                </a:rPr>
                                <m:t>𝑙</m:t>
                              </m:r>
                              <m:r>
                                <a:rPr lang="en-GB" b="0" i="1" smtClean="0">
                                  <a:solidFill>
                                    <a:schemeClr val="bg1"/>
                                  </a:solidFill>
                                  <a:latin typeface="Cambria Math" panose="02040503050406030204" pitchFamily="18" charset="0"/>
                                </a:rPr>
                                <m:t>+1</m:t>
                              </m:r>
                            </m:sup>
                          </m:sSup>
                        </m:e>
                      </m:d>
                      <m:r>
                        <a:rPr lang="en-GB" b="0" i="1" smtClean="0">
                          <a:solidFill>
                            <a:schemeClr val="bg1"/>
                          </a:solidFill>
                          <a:latin typeface="Cambria Math" panose="02040503050406030204" pitchFamily="18" charset="0"/>
                          <a:ea typeface="Cambria Math" panose="02040503050406030204" pitchFamily="18" charset="0"/>
                        </a:rPr>
                        <m:t>⊙</m:t>
                      </m:r>
                      <m:r>
                        <a:rPr lang="en-GB" b="0" i="1" smtClean="0">
                          <a:solidFill>
                            <a:schemeClr val="bg1"/>
                          </a:solidFill>
                          <a:latin typeface="Cambria Math" panose="02040503050406030204" pitchFamily="18" charset="0"/>
                          <a:ea typeface="Cambria Math" panose="02040503050406030204" pitchFamily="18" charset="0"/>
                        </a:rPr>
                        <m:t>𝜎</m:t>
                      </m:r>
                      <m:r>
                        <a:rPr lang="en-GB" b="0" i="1" smtClean="0">
                          <a:solidFill>
                            <a:schemeClr val="bg1"/>
                          </a:solidFill>
                          <a:latin typeface="Cambria Math" panose="02040503050406030204" pitchFamily="18" charset="0"/>
                          <a:ea typeface="Cambria Math" panose="02040503050406030204" pitchFamily="18" charset="0"/>
                        </a:rPr>
                        <m:t>′(</m:t>
                      </m:r>
                      <m:sSup>
                        <m:sSupPr>
                          <m:ctrlPr>
                            <a:rPr lang="en-GB" b="0" i="1" smtClean="0">
                              <a:solidFill>
                                <a:schemeClr val="bg1"/>
                              </a:solidFill>
                              <a:latin typeface="Cambria Math" panose="02040503050406030204" pitchFamily="18" charset="0"/>
                              <a:ea typeface="Cambria Math" panose="02040503050406030204" pitchFamily="18" charset="0"/>
                            </a:rPr>
                          </m:ctrlPr>
                        </m:sSupPr>
                        <m:e>
                          <m:r>
                            <a:rPr lang="en-GB" b="0" i="1" smtClean="0">
                              <a:solidFill>
                                <a:schemeClr val="bg1"/>
                              </a:solidFill>
                              <a:latin typeface="Cambria Math" panose="02040503050406030204" pitchFamily="18" charset="0"/>
                              <a:ea typeface="Cambria Math" panose="02040503050406030204" pitchFamily="18" charset="0"/>
                            </a:rPr>
                            <m:t>𝑧</m:t>
                          </m:r>
                        </m:e>
                        <m:sup>
                          <m:r>
                            <a:rPr lang="en-GB" b="0" i="1" smtClean="0">
                              <a:solidFill>
                                <a:schemeClr val="bg1"/>
                              </a:solidFill>
                              <a:latin typeface="Cambria Math" panose="02040503050406030204" pitchFamily="18" charset="0"/>
                              <a:ea typeface="Cambria Math" panose="02040503050406030204" pitchFamily="18" charset="0"/>
                            </a:rPr>
                            <m:t>𝑙</m:t>
                          </m:r>
                        </m:sup>
                      </m:sSup>
                      <m:r>
                        <a:rPr lang="en-GB" b="0" i="1" smtClean="0">
                          <a:solidFill>
                            <a:schemeClr val="bg1"/>
                          </a:solidFill>
                          <a:latin typeface="Cambria Math" panose="02040503050406030204" pitchFamily="18" charset="0"/>
                          <a:ea typeface="Cambria Math" panose="02040503050406030204" pitchFamily="18" charset="0"/>
                        </a:rPr>
                        <m:t>)</m:t>
                      </m:r>
                    </m:oMath>
                  </m:oMathPara>
                </a14:m>
                <a:endParaRPr lang="en-GB" dirty="0">
                  <a:solidFill>
                    <a:schemeClr val="bg1"/>
                  </a:solidFill>
                </a:endParaRPr>
              </a:p>
            </p:txBody>
          </p:sp>
        </mc:Choice>
        <mc:Fallback xmlns="">
          <p:sp>
            <p:nvSpPr>
              <p:cNvPr id="7" name="TextBox 6">
                <a:extLst>
                  <a:ext uri="{FF2B5EF4-FFF2-40B4-BE49-F238E27FC236}">
                    <a16:creationId xmlns:a16="http://schemas.microsoft.com/office/drawing/2014/main" id="{5A1AC5BA-2CF3-4BEA-B85A-4E45DA526D04}"/>
                  </a:ext>
                </a:extLst>
              </p:cNvPr>
              <p:cNvSpPr txBox="1">
                <a:spLocks noRot="1" noChangeAspect="1" noMove="1" noResize="1" noEditPoints="1" noAdjustHandles="1" noChangeArrowheads="1" noChangeShapeType="1" noTextEdit="1"/>
              </p:cNvSpPr>
              <p:nvPr/>
            </p:nvSpPr>
            <p:spPr>
              <a:xfrm>
                <a:off x="7804407" y="5902759"/>
                <a:ext cx="3160096" cy="582147"/>
              </a:xfrm>
              <a:prstGeom prst="rect">
                <a:avLst/>
              </a:prstGeom>
              <a:blipFill>
                <a:blip r:embed="rId8"/>
                <a:stretch>
                  <a:fillRect/>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4B9A5AC0-4D29-4847-8B64-5A2C4C34F8E7}"/>
              </a:ext>
            </a:extLst>
          </p:cNvPr>
          <p:cNvPicPr>
            <a:picLocks noChangeAspect="1"/>
          </p:cNvPicPr>
          <p:nvPr/>
        </p:nvPicPr>
        <p:blipFill>
          <a:blip r:embed="rId9"/>
          <a:stretch>
            <a:fillRect/>
          </a:stretch>
        </p:blipFill>
        <p:spPr>
          <a:xfrm>
            <a:off x="792368" y="1547812"/>
            <a:ext cx="5353050" cy="3762375"/>
          </a:xfrm>
          <a:prstGeom prst="rect">
            <a:avLst/>
          </a:prstGeom>
        </p:spPr>
      </p:pic>
    </p:spTree>
    <p:extLst>
      <p:ext uri="{BB962C8B-B14F-4D97-AF65-F5344CB8AC3E}">
        <p14:creationId xmlns:p14="http://schemas.microsoft.com/office/powerpoint/2010/main" val="322221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BD46-9571-41E2-A7B4-D0CE2C6AD663}"/>
              </a:ext>
            </a:extLst>
          </p:cNvPr>
          <p:cNvSpPr>
            <a:spLocks noGrp="1"/>
          </p:cNvSpPr>
          <p:nvPr>
            <p:ph type="title"/>
          </p:nvPr>
        </p:nvSpPr>
        <p:spPr/>
        <p:txBody>
          <a:bodyPr/>
          <a:lstStyle/>
          <a:p>
            <a:r>
              <a:rPr lang="en-GB" dirty="0">
                <a:solidFill>
                  <a:schemeClr val="tx1"/>
                </a:solidFill>
              </a:rPr>
              <a:t>Backpropagation assumptions</a:t>
            </a:r>
            <a:endParaRPr lang="en-GB" dirty="0"/>
          </a:p>
        </p:txBody>
      </p:sp>
      <p:sp>
        <p:nvSpPr>
          <p:cNvPr id="3" name="Content Placeholder 2">
            <a:extLst>
              <a:ext uri="{FF2B5EF4-FFF2-40B4-BE49-F238E27FC236}">
                <a16:creationId xmlns:a16="http://schemas.microsoft.com/office/drawing/2014/main" id="{6062D9EE-9816-4FCD-8F9F-69D11E1301B0}"/>
              </a:ext>
            </a:extLst>
          </p:cNvPr>
          <p:cNvSpPr>
            <a:spLocks noGrp="1"/>
          </p:cNvSpPr>
          <p:nvPr>
            <p:ph idx="1"/>
          </p:nvPr>
        </p:nvSpPr>
        <p:spPr>
          <a:xfrm>
            <a:off x="1097280" y="1845734"/>
            <a:ext cx="10058400" cy="795108"/>
          </a:xfrm>
        </p:spPr>
        <p:txBody>
          <a:bodyPr/>
          <a:lstStyle/>
          <a:p>
            <a:pPr>
              <a:buFont typeface="Arial" panose="020B0604020202020204" pitchFamily="34" charset="0"/>
              <a:buChar char="•"/>
            </a:pPr>
            <a:r>
              <a:rPr lang="en-GB" dirty="0"/>
              <a:t> Use Gradient descent in Networks? </a:t>
            </a:r>
          </a:p>
          <a:p>
            <a:pPr lvl="1">
              <a:buFont typeface="Arial" panose="020B0604020202020204" pitchFamily="34" charset="0"/>
              <a:buChar char="•"/>
            </a:pPr>
            <a:r>
              <a:rPr lang="en-GB" dirty="0"/>
              <a:t>Back propagation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DD2B477-C705-45C6-BF7E-99CEEBE1464D}"/>
                  </a:ext>
                </a:extLst>
              </p:cNvPr>
              <p:cNvSpPr txBox="1"/>
              <p:nvPr/>
            </p:nvSpPr>
            <p:spPr>
              <a:xfrm>
                <a:off x="8782333" y="2097947"/>
                <a:ext cx="2429303" cy="1487202"/>
              </a:xfrm>
              <a:prstGeom prst="rect">
                <a:avLst/>
              </a:prstGeom>
              <a:noFill/>
            </p:spPr>
            <p:txBody>
              <a:bodyPr wrap="square" rtlCol="0">
                <a:spAutoFit/>
              </a:bodyPr>
              <a:lstStyle/>
              <a:p>
                <a:r>
                  <a:rPr lang="en-GB" b="0" i="1" dirty="0">
                    <a:latin typeface="Cambria Math" panose="02040503050406030204" pitchFamily="18" charset="0"/>
                  </a:rPr>
                  <a:t>Layer Weighted-input</a:t>
                </a:r>
              </a:p>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𝑧</m:t>
                          </m:r>
                        </m:e>
                        <m:sup>
                          <m:r>
                            <a:rPr lang="en-GB" b="0" i="1" smtClean="0">
                              <a:latin typeface="Cambria Math" panose="02040503050406030204" pitchFamily="18" charset="0"/>
                            </a:rPr>
                            <m:t>𝑙</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𝑤</m:t>
                          </m:r>
                        </m:e>
                        <m:sup>
                          <m:r>
                            <a:rPr lang="en-GB" i="1">
                              <a:latin typeface="Cambria Math" panose="02040503050406030204" pitchFamily="18" charset="0"/>
                            </a:rPr>
                            <m:t>𝑙</m:t>
                          </m:r>
                        </m:sup>
                      </m:sSup>
                      <m:sSup>
                        <m:sSupPr>
                          <m:ctrlPr>
                            <a:rPr lang="en-GB" i="1">
                              <a:latin typeface="Cambria Math" panose="02040503050406030204" pitchFamily="18" charset="0"/>
                            </a:rPr>
                          </m:ctrlPr>
                        </m:sSupPr>
                        <m:e>
                          <m:r>
                            <a:rPr lang="en-GB" i="1">
                              <a:latin typeface="Cambria Math" panose="02040503050406030204" pitchFamily="18" charset="0"/>
                            </a:rPr>
                            <m:t> </m:t>
                          </m:r>
                          <m:r>
                            <a:rPr lang="en-GB" i="1">
                              <a:latin typeface="Cambria Math" panose="02040503050406030204" pitchFamily="18" charset="0"/>
                            </a:rPr>
                            <m:t>𝑎</m:t>
                          </m:r>
                        </m:e>
                        <m:sup>
                          <m:r>
                            <a:rPr lang="en-GB" i="1">
                              <a:latin typeface="Cambria Math" panose="02040503050406030204" pitchFamily="18" charset="0"/>
                            </a:rPr>
                            <m:t>𝑙</m:t>
                          </m:r>
                          <m:r>
                            <a:rPr lang="en-GB" i="1">
                              <a:latin typeface="Cambria Math" panose="02040503050406030204" pitchFamily="18" charset="0"/>
                            </a:rPr>
                            <m:t>−1</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𝑏</m:t>
                          </m:r>
                        </m:e>
                        <m:sup>
                          <m:r>
                            <a:rPr lang="en-GB" i="1">
                              <a:latin typeface="Cambria Math" panose="02040503050406030204" pitchFamily="18" charset="0"/>
                            </a:rPr>
                            <m:t>𝑙</m:t>
                          </m:r>
                        </m:sup>
                      </m:sSup>
                    </m:oMath>
                  </m:oMathPara>
                </a14:m>
                <a:endParaRPr lang="en-GB" i="1" dirty="0">
                  <a:latin typeface="Cambria Math" panose="02040503050406030204" pitchFamily="18" charset="0"/>
                </a:endParaRPr>
              </a:p>
              <a:p>
                <a:endParaRPr lang="en-GB" i="1" dirty="0">
                  <a:latin typeface="Cambria Math" panose="02040503050406030204" pitchFamily="18" charset="0"/>
                </a:endParaRPr>
              </a:p>
              <a:p>
                <a:r>
                  <a:rPr lang="en-GB" i="1" dirty="0">
                    <a:latin typeface="Cambria Math" panose="02040503050406030204" pitchFamily="18" charset="0"/>
                  </a:rPr>
                  <a:t>Layer Activation</a:t>
                </a:r>
                <a:endParaRPr lang="en-GB" b="0" i="1" dirty="0">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𝑎</m:t>
                          </m:r>
                        </m:e>
                        <m:sup>
                          <m:r>
                            <a:rPr lang="en-GB" b="0" i="1" smtClean="0">
                              <a:latin typeface="Cambria Math" panose="02040503050406030204" pitchFamily="18" charset="0"/>
                            </a:rPr>
                            <m:t>𝑙</m:t>
                          </m:r>
                        </m:sup>
                      </m:sSup>
                      <m:r>
                        <a:rPr lang="en-GB" b="0" i="1" smtClean="0">
                          <a:latin typeface="Cambria Math" panose="02040503050406030204" pitchFamily="18" charset="0"/>
                        </a:rPr>
                        <m:t>=</m:t>
                      </m:r>
                      <m:r>
                        <a:rPr lang="en-GB" b="0" i="1" smtClean="0">
                          <a:latin typeface="Cambria Math" panose="02040503050406030204" pitchFamily="18" charset="0"/>
                        </a:rPr>
                        <m:t>𝜎</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𝑧</m:t>
                          </m:r>
                        </m:e>
                        <m:sup>
                          <m:r>
                            <a:rPr lang="en-GB" b="0" i="1" smtClean="0">
                              <a:latin typeface="Cambria Math" panose="02040503050406030204" pitchFamily="18" charset="0"/>
                            </a:rPr>
                            <m:t>𝑙</m:t>
                          </m:r>
                        </m:sup>
                      </m:sSup>
                      <m:r>
                        <a:rPr lang="en-GB" b="0" i="1" smtClean="0">
                          <a:latin typeface="Cambria Math" panose="02040503050406030204" pitchFamily="18" charset="0"/>
                        </a:rPr>
                        <m:t>)</m:t>
                      </m:r>
                    </m:oMath>
                  </m:oMathPara>
                </a14:m>
                <a:endParaRPr lang="en-GB" dirty="0"/>
              </a:p>
            </p:txBody>
          </p:sp>
        </mc:Choice>
        <mc:Fallback xmlns="">
          <p:sp>
            <p:nvSpPr>
              <p:cNvPr id="4" name="TextBox 3">
                <a:extLst>
                  <a:ext uri="{FF2B5EF4-FFF2-40B4-BE49-F238E27FC236}">
                    <a16:creationId xmlns:a16="http://schemas.microsoft.com/office/drawing/2014/main" id="{4DD2B477-C705-45C6-BF7E-99CEEBE1464D}"/>
                  </a:ext>
                </a:extLst>
              </p:cNvPr>
              <p:cNvSpPr txBox="1">
                <a:spLocks noRot="1" noChangeAspect="1" noMove="1" noResize="1" noEditPoints="1" noAdjustHandles="1" noChangeArrowheads="1" noChangeShapeType="1" noTextEdit="1"/>
              </p:cNvSpPr>
              <p:nvPr/>
            </p:nvSpPr>
            <p:spPr>
              <a:xfrm>
                <a:off x="8782333" y="2097947"/>
                <a:ext cx="2429303" cy="1487202"/>
              </a:xfrm>
              <a:prstGeom prst="rect">
                <a:avLst/>
              </a:prstGeom>
              <a:blipFill>
                <a:blip r:embed="rId4"/>
                <a:stretch>
                  <a:fillRect l="-2261" t="-2459" b="-28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DAD1EA-D755-4E9D-A3B2-1100DC84F01A}"/>
                  </a:ext>
                </a:extLst>
              </p:cNvPr>
              <p:cNvSpPr txBox="1"/>
              <p:nvPr/>
            </p:nvSpPr>
            <p:spPr>
              <a:xfrm>
                <a:off x="1097280" y="2852382"/>
                <a:ext cx="7518853" cy="2962093"/>
              </a:xfrm>
              <a:prstGeom prst="rect">
                <a:avLst/>
              </a:prstGeom>
              <a:noFill/>
            </p:spPr>
            <p:txBody>
              <a:bodyPr wrap="none" rtlCol="0">
                <a:spAutoFit/>
              </a:bodyPr>
              <a:lstStyle/>
              <a:p>
                <a:r>
                  <a:rPr lang="en-GB" dirty="0"/>
                  <a:t>Assumptions for the cost:</a:t>
                </a:r>
              </a:p>
              <a:p>
                <a:pPr marL="342900" indent="-342900">
                  <a:buFont typeface="+mj-lt"/>
                  <a:buAutoNum type="arabicPeriod"/>
                </a:pPr>
                <a:r>
                  <a:rPr lang="en-GB" dirty="0"/>
                  <a:t>Cost functions have to be written as an average over cost functions.</a:t>
                </a:r>
                <a:br>
                  <a:rPr lang="en-GB" dirty="0"/>
                </a:br>
                <a14:m>
                  <m:oMath xmlns:m="http://schemas.openxmlformats.org/officeDocument/2006/math">
                    <m:r>
                      <a:rPr lang="en-GB" b="0" i="1" smtClean="0">
                        <a:latin typeface="Cambria Math" panose="02040503050406030204" pitchFamily="18" charset="0"/>
                      </a:rPr>
                      <m:t>𝐶</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den>
                    </m:f>
                    <m:nary>
                      <m:naryPr>
                        <m:chr m:val="∑"/>
                        <m:limLoc m:val="subSup"/>
                        <m:supHide m:val="on"/>
                        <m:ctrlPr>
                          <a:rPr lang="en-GB" b="0" i="1" smtClean="0">
                            <a:latin typeface="Cambria Math" panose="02040503050406030204" pitchFamily="18" charset="0"/>
                          </a:rPr>
                        </m:ctrlPr>
                      </m:naryPr>
                      <m:sub>
                        <m:r>
                          <m:rPr>
                            <m:brk m:alnAt="9"/>
                          </m:rPr>
                          <a:rPr lang="en-GB" b="0" i="1" smtClean="0">
                            <a:latin typeface="Cambria Math" panose="02040503050406030204" pitchFamily="18" charset="0"/>
                          </a:rPr>
                          <m:t>𝑥</m:t>
                        </m: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𝑥</m:t>
                            </m:r>
                          </m:sub>
                        </m:sSub>
                      </m:e>
                    </m:nary>
                  </m:oMath>
                </a14:m>
                <a:br>
                  <a:rPr lang="en-GB" b="0" dirty="0"/>
                </a:br>
                <a:r>
                  <a:rPr lang="en-GB" dirty="0"/>
                  <a:t>where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𝑐</m:t>
                        </m:r>
                      </m:e>
                      <m:sub>
                        <m:r>
                          <a:rPr lang="en-GB" b="0" i="1" smtClean="0">
                            <a:latin typeface="Cambria Math" panose="02040503050406030204" pitchFamily="18" charset="0"/>
                          </a:rPr>
                          <m:t>𝑥</m:t>
                        </m:r>
                      </m:sub>
                    </m:sSub>
                  </m:oMath>
                </a14:m>
                <a:r>
                  <a:rPr lang="en-GB" dirty="0"/>
                  <a:t> is the cost of a single training example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𝑥</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sSup>
                      <m:sSupPr>
                        <m:ctrlPr>
                          <a:rPr lang="en-GB" b="0" i="1" smtClean="0">
                            <a:latin typeface="Cambria Math" panose="02040503050406030204" pitchFamily="18" charset="0"/>
                          </a:rPr>
                        </m:ctrlPr>
                      </m:sSupPr>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𝑦</m:t>
                            </m:r>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𝑎</m:t>
                                </m:r>
                              </m:e>
                              <m:sup>
                                <m:r>
                                  <a:rPr lang="en-GB" b="0" i="1" smtClean="0">
                                    <a:latin typeface="Cambria Math" panose="02040503050406030204" pitchFamily="18" charset="0"/>
                                  </a:rPr>
                                  <m:t>𝑙</m:t>
                                </m:r>
                              </m:sup>
                            </m:sSup>
                          </m:e>
                        </m:d>
                      </m:e>
                      <m:sup>
                        <m:r>
                          <a:rPr lang="en-GB" b="0" i="1" smtClean="0">
                            <a:latin typeface="Cambria Math" panose="02040503050406030204" pitchFamily="18" charset="0"/>
                          </a:rPr>
                          <m:t>2</m:t>
                        </m:r>
                      </m:sup>
                    </m:sSup>
                  </m:oMath>
                </a14:m>
                <a:endParaRPr lang="en-GB" dirty="0"/>
              </a:p>
              <a:p>
                <a:pPr marL="342900" indent="-342900">
                  <a:buFont typeface="+mj-lt"/>
                  <a:buAutoNum type="arabicPeriod"/>
                </a:pPr>
                <a:r>
                  <a:rPr lang="en-GB" dirty="0"/>
                  <a:t>Cost functions have to be written as a function of the outputs from the NN</a:t>
                </a:r>
                <a:br>
                  <a:rPr lang="en-GB" dirty="0"/>
                </a:br>
                <a14:m>
                  <m:oMath xmlns:m="http://schemas.openxmlformats.org/officeDocument/2006/math">
                    <m:r>
                      <a:rPr lang="en-GB" b="0" i="1" smtClean="0">
                        <a:latin typeface="Cambria Math" panose="02040503050406030204" pitchFamily="18" charset="0"/>
                      </a:rPr>
                      <m:t>𝐶</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𝑎</m:t>
                            </m:r>
                          </m:e>
                          <m:sup>
                            <m:r>
                              <a:rPr lang="en-GB" b="0" i="1" smtClean="0">
                                <a:latin typeface="Cambria Math" panose="02040503050406030204" pitchFamily="18" charset="0"/>
                              </a:rPr>
                              <m:t>𝑙</m:t>
                            </m:r>
                          </m:sup>
                        </m:sSup>
                      </m:e>
                    </m:d>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sSup>
                      <m:sSupPr>
                        <m:ctrlPr>
                          <a:rPr lang="en-GB" i="1">
                            <a:latin typeface="Cambria Math" panose="02040503050406030204" pitchFamily="18" charset="0"/>
                          </a:rPr>
                        </m:ctrlPr>
                      </m:sSupPr>
                      <m:e>
                        <m:d>
                          <m:dPr>
                            <m:begChr m:val="‖"/>
                            <m:endChr m:val="‖"/>
                            <m:ctrlPr>
                              <a:rPr lang="en-GB" i="1">
                                <a:latin typeface="Cambria Math" panose="02040503050406030204" pitchFamily="18" charset="0"/>
                              </a:rPr>
                            </m:ctrlPr>
                          </m:dPr>
                          <m:e>
                            <m:r>
                              <a:rPr lang="en-GB" i="1">
                                <a:latin typeface="Cambria Math" panose="02040503050406030204" pitchFamily="18" charset="0"/>
                              </a:rPr>
                              <m:t>𝑦</m:t>
                            </m:r>
                            <m:r>
                              <a:rPr lang="en-GB" i="1">
                                <a:latin typeface="Cambria Math" panose="02040503050406030204" pitchFamily="18" charset="0"/>
                              </a:rPr>
                              <m:t> −</m:t>
                            </m:r>
                            <m:sSup>
                              <m:sSupPr>
                                <m:ctrlPr>
                                  <a:rPr lang="en-GB" i="1">
                                    <a:latin typeface="Cambria Math" panose="02040503050406030204" pitchFamily="18" charset="0"/>
                                  </a:rPr>
                                </m:ctrlPr>
                              </m:sSupPr>
                              <m:e>
                                <m:r>
                                  <a:rPr lang="en-GB" i="1">
                                    <a:latin typeface="Cambria Math" panose="02040503050406030204" pitchFamily="18" charset="0"/>
                                  </a:rPr>
                                  <m:t>𝑎</m:t>
                                </m:r>
                              </m:e>
                              <m:sup>
                                <m:r>
                                  <a:rPr lang="en-GB" i="1">
                                    <a:latin typeface="Cambria Math" panose="02040503050406030204" pitchFamily="18" charset="0"/>
                                  </a:rPr>
                                  <m:t>𝑙</m:t>
                                </m:r>
                              </m:sup>
                            </m:sSup>
                          </m:e>
                        </m:d>
                      </m:e>
                      <m:sup>
                        <m:r>
                          <a:rPr lang="en-GB" i="1">
                            <a:latin typeface="Cambria Math" panose="02040503050406030204" pitchFamily="18" charset="0"/>
                          </a:rPr>
                          <m:t>2</m:t>
                        </m:r>
                      </m:sup>
                    </m:sSup>
                  </m:oMath>
                </a14:m>
                <a:endParaRPr lang="en-GB" dirty="0"/>
              </a:p>
              <a:p>
                <a:br>
                  <a:rPr lang="en-GB" dirty="0"/>
                </a:br>
                <a:endParaRPr lang="en-GB" dirty="0"/>
              </a:p>
            </p:txBody>
          </p:sp>
        </mc:Choice>
        <mc:Fallback xmlns="">
          <p:sp>
            <p:nvSpPr>
              <p:cNvPr id="5" name="TextBox 4">
                <a:extLst>
                  <a:ext uri="{FF2B5EF4-FFF2-40B4-BE49-F238E27FC236}">
                    <a16:creationId xmlns:a16="http://schemas.microsoft.com/office/drawing/2014/main" id="{3DDAD1EA-D755-4E9D-A3B2-1100DC84F01A}"/>
                  </a:ext>
                </a:extLst>
              </p:cNvPr>
              <p:cNvSpPr txBox="1">
                <a:spLocks noRot="1" noChangeAspect="1" noMove="1" noResize="1" noEditPoints="1" noAdjustHandles="1" noChangeArrowheads="1" noChangeShapeType="1" noTextEdit="1"/>
              </p:cNvSpPr>
              <p:nvPr/>
            </p:nvSpPr>
            <p:spPr>
              <a:xfrm>
                <a:off x="1097280" y="2852382"/>
                <a:ext cx="7518853" cy="2962093"/>
              </a:xfrm>
              <a:prstGeom prst="rect">
                <a:avLst/>
              </a:prstGeom>
              <a:blipFill>
                <a:blip r:embed="rId5"/>
                <a:stretch>
                  <a:fillRect l="-649" t="-1235"/>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EECF3479-11F7-4EFA-87F4-9536E5DD6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5294" y="4032671"/>
            <a:ext cx="2829676" cy="1591693"/>
          </a:xfrm>
          <a:prstGeom prst="rect">
            <a:avLst/>
          </a:prstGeom>
        </p:spPr>
      </p:pic>
      <p:sp>
        <p:nvSpPr>
          <p:cNvPr id="8" name="TextBox 7">
            <a:extLst>
              <a:ext uri="{FF2B5EF4-FFF2-40B4-BE49-F238E27FC236}">
                <a16:creationId xmlns:a16="http://schemas.microsoft.com/office/drawing/2014/main" id="{0B6E7310-4AC1-4517-8AAA-7D7DF936391C}"/>
              </a:ext>
            </a:extLst>
          </p:cNvPr>
          <p:cNvSpPr txBox="1"/>
          <p:nvPr/>
        </p:nvSpPr>
        <p:spPr>
          <a:xfrm>
            <a:off x="293427" y="6428095"/>
            <a:ext cx="8962518" cy="369332"/>
          </a:xfrm>
          <a:prstGeom prst="rect">
            <a:avLst/>
          </a:prstGeom>
          <a:noFill/>
        </p:spPr>
        <p:txBody>
          <a:bodyPr wrap="none" rtlCol="0">
            <a:spAutoFit/>
          </a:bodyPr>
          <a:lstStyle/>
          <a:p>
            <a:r>
              <a:rPr lang="en-GB" dirty="0">
                <a:solidFill>
                  <a:schemeClr val="bg1"/>
                </a:solidFill>
              </a:rPr>
              <a:t>Friendly tutorial of gradient descent: </a:t>
            </a:r>
            <a:r>
              <a:rPr lang="en-GB" dirty="0">
                <a:solidFill>
                  <a:schemeClr val="bg1"/>
                </a:solidFill>
                <a:hlinkClick r:id="rId7"/>
              </a:rPr>
              <a:t>http://sebastianruder.com/optimizing-gradient-descent/</a:t>
            </a:r>
            <a:r>
              <a:rPr lang="en-GB" dirty="0">
                <a:solidFill>
                  <a:schemeClr val="bg1"/>
                </a:solidFill>
              </a:rPr>
              <a:t> </a:t>
            </a:r>
          </a:p>
        </p:txBody>
      </p:sp>
    </p:spTree>
    <p:extLst>
      <p:ext uri="{BB962C8B-B14F-4D97-AF65-F5344CB8AC3E}">
        <p14:creationId xmlns:p14="http://schemas.microsoft.com/office/powerpoint/2010/main" val="154899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2" name="Straight Connector 81">
            <a:extLst>
              <a:ext uri="{FF2B5EF4-FFF2-40B4-BE49-F238E27FC236}">
                <a16:creationId xmlns:a16="http://schemas.microsoft.com/office/drawing/2014/main"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4" name="Rectangle 83">
            <a:extLst>
              <a:ext uri="{FF2B5EF4-FFF2-40B4-BE49-F238E27FC236}">
                <a16:creationId xmlns:a16="http://schemas.microsoft.com/office/drawing/2014/main" id="{FA4CD5CB-D209-4D70-8CA4-629731C592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93ACC25-C262-417A-8AA9-0641C772BD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B4C27B90-DF2B-4D00-BA07-18ED774CD2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0" name="Straight Connector 89">
            <a:extLst>
              <a:ext uri="{FF2B5EF4-FFF2-40B4-BE49-F238E27FC236}">
                <a16:creationId xmlns:a16="http://schemas.microsoft.com/office/drawing/2014/main" id="{5C6A2BAE-B461-4B55-8E1F-0722ABDD13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1033" name="Picture 9" descr="https://lh6.googleusercontent.com/O68IgGhZIDAMim-bjksXvKuyTUZYhy8jaZ6Ed_WWjSozLS68ZshNrDN7Jm-WM6L6BaLKTlOTAU_vqGWgTOZQlz5Nw7j6Oj2LOiLR-mK2eJ5Fcb234NPLnvvvnBbTgcAKCdkhL_O09Dk">
            <a:extLst>
              <a:ext uri="{FF2B5EF4-FFF2-40B4-BE49-F238E27FC236}">
                <a16:creationId xmlns:a16="http://schemas.microsoft.com/office/drawing/2014/main" id="{355D8C8A-BD7A-49AC-89AE-75093D022E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999" y="782882"/>
            <a:ext cx="6912217" cy="47685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7B564D-AFA8-4319-844A-DD125B287C94}"/>
              </a:ext>
            </a:extLst>
          </p:cNvPr>
          <p:cNvSpPr>
            <a:spLocks noGrp="1"/>
          </p:cNvSpPr>
          <p:nvPr>
            <p:ph type="title"/>
          </p:nvPr>
        </p:nvSpPr>
        <p:spPr>
          <a:xfrm>
            <a:off x="7900330" y="772052"/>
            <a:ext cx="3937556" cy="3686015"/>
          </a:xfrm>
        </p:spPr>
        <p:txBody>
          <a:bodyPr vert="horz" lIns="91440" tIns="45720" rIns="91440" bIns="45720" rtlCol="0" anchor="b">
            <a:normAutofit/>
          </a:bodyPr>
          <a:lstStyle/>
          <a:p>
            <a:r>
              <a:rPr lang="en-US" sz="5400" dirty="0">
                <a:solidFill>
                  <a:schemeClr val="tx1">
                    <a:lumMod val="85000"/>
                    <a:lumOff val="15000"/>
                  </a:schemeClr>
                </a:solidFill>
              </a:rPr>
              <a:t>Convolutional Neural networks</a:t>
            </a:r>
          </a:p>
        </p:txBody>
      </p:sp>
    </p:spTree>
    <p:extLst>
      <p:ext uri="{BB962C8B-B14F-4D97-AF65-F5344CB8AC3E}">
        <p14:creationId xmlns:p14="http://schemas.microsoft.com/office/powerpoint/2010/main" val="1951985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497DB1-7D61-45E6-A307-D7B23013F4BA}"/>
              </a:ext>
            </a:extLst>
          </p:cNvPr>
          <p:cNvSpPr>
            <a:spLocks noGrp="1"/>
          </p:cNvSpPr>
          <p:nvPr>
            <p:ph idx="1"/>
          </p:nvPr>
        </p:nvSpPr>
        <p:spPr/>
        <p:txBody>
          <a:bodyPr/>
          <a:lstStyle/>
          <a:p>
            <a:pPr>
              <a:buFont typeface="Arial" panose="020B0604020202020204" pitchFamily="34" charset="0"/>
              <a:buChar char="•"/>
            </a:pPr>
            <a:r>
              <a:rPr lang="en-GB" dirty="0"/>
              <a:t> They are excellent for input spaces that have an spatial or temporal ordering.</a:t>
            </a:r>
          </a:p>
          <a:p>
            <a:pPr lvl="1">
              <a:buFont typeface="Arial" panose="020B0604020202020204" pitchFamily="34" charset="0"/>
              <a:buChar char="•"/>
            </a:pPr>
            <a:r>
              <a:rPr lang="en-GB" dirty="0"/>
              <a:t>Images </a:t>
            </a:r>
          </a:p>
          <a:p>
            <a:pPr lvl="1">
              <a:buFont typeface="Arial" panose="020B0604020202020204" pitchFamily="34" charset="0"/>
              <a:buChar char="•"/>
            </a:pPr>
            <a:r>
              <a:rPr lang="en-GB" dirty="0"/>
              <a:t>Videos</a:t>
            </a:r>
          </a:p>
          <a:p>
            <a:pPr>
              <a:buFont typeface="Arial" panose="020B0604020202020204" pitchFamily="34" charset="0"/>
              <a:buChar char="•"/>
            </a:pPr>
            <a:r>
              <a:rPr lang="en-GB" dirty="0"/>
              <a:t> They are used to exploit the spatial information that exist in the data.</a:t>
            </a:r>
          </a:p>
          <a:p>
            <a:pPr lvl="1">
              <a:buFont typeface="Arial" panose="020B0604020202020204" pitchFamily="34" charset="0"/>
              <a:buChar char="•"/>
            </a:pPr>
            <a:r>
              <a:rPr lang="en-GB" dirty="0"/>
              <a:t>Fully connected: two pixels far apart are treated the same.</a:t>
            </a:r>
          </a:p>
          <a:p>
            <a:pPr>
              <a:buFont typeface="Arial" panose="020B0604020202020204" pitchFamily="34" charset="0"/>
              <a:buChar char="•"/>
            </a:pPr>
            <a:r>
              <a:rPr lang="en-GB" dirty="0"/>
              <a:t> The concept of share weights is introduced.</a:t>
            </a:r>
          </a:p>
          <a:p>
            <a:pPr lvl="1">
              <a:buFont typeface="Arial" panose="020B0604020202020204" pitchFamily="34" charset="0"/>
              <a:buChar char="•"/>
            </a:pPr>
            <a:r>
              <a:rPr lang="en-GB" dirty="0"/>
              <a:t>Introduces rotation and translation invariance</a:t>
            </a:r>
          </a:p>
          <a:p>
            <a:pPr lvl="1">
              <a:buFont typeface="Arial" panose="020B0604020202020204" pitchFamily="34" charset="0"/>
              <a:buChar char="•"/>
            </a:pPr>
            <a:r>
              <a:rPr lang="en-GB" dirty="0"/>
              <a:t>Scale invariance:  </a:t>
            </a:r>
            <a:r>
              <a:rPr lang="en-GB" b="1" dirty="0"/>
              <a:t>Capsule Networks. </a:t>
            </a:r>
            <a:r>
              <a:rPr lang="en-US" dirty="0" err="1"/>
              <a:t>Sabour</a:t>
            </a:r>
            <a:r>
              <a:rPr lang="en-US" dirty="0"/>
              <a:t>, Sara, Nicholas </a:t>
            </a:r>
            <a:r>
              <a:rPr lang="en-US" dirty="0" err="1"/>
              <a:t>Frosst</a:t>
            </a:r>
            <a:r>
              <a:rPr lang="en-US" dirty="0"/>
              <a:t>, and Geoffrey E. Hinton. "Dynamic routing between capsules." </a:t>
            </a:r>
            <a:r>
              <a:rPr lang="en-US" i="1" dirty="0"/>
              <a:t>Advances in Neural Information Processing Systems</a:t>
            </a:r>
            <a:r>
              <a:rPr lang="en-US" dirty="0"/>
              <a:t>. 2017.</a:t>
            </a:r>
            <a:endParaRPr lang="en-GB" dirty="0"/>
          </a:p>
        </p:txBody>
      </p:sp>
      <p:sp>
        <p:nvSpPr>
          <p:cNvPr id="4" name="Title 1">
            <a:extLst>
              <a:ext uri="{FF2B5EF4-FFF2-40B4-BE49-F238E27FC236}">
                <a16:creationId xmlns:a16="http://schemas.microsoft.com/office/drawing/2014/main" id="{6F122A80-556A-40F9-965B-00739526B69C}"/>
              </a:ext>
            </a:extLst>
          </p:cNvPr>
          <p:cNvSpPr>
            <a:spLocks noGrp="1"/>
          </p:cNvSpPr>
          <p:nvPr>
            <p:ph type="title"/>
          </p:nvPr>
        </p:nvSpPr>
        <p:spPr/>
        <p:txBody>
          <a:bodyPr vert="horz" lIns="91440" tIns="45720" rIns="91440" bIns="45720" rtlCol="0" anchor="b">
            <a:normAutofit/>
          </a:bodyPr>
          <a:lstStyle/>
          <a:p>
            <a:r>
              <a:rPr lang="en-US" sz="5400" dirty="0">
                <a:solidFill>
                  <a:schemeClr val="tx1">
                    <a:lumMod val="85000"/>
                    <a:lumOff val="15000"/>
                  </a:schemeClr>
                </a:solidFill>
              </a:rPr>
              <a:t>Convolutional Neural networks</a:t>
            </a:r>
          </a:p>
        </p:txBody>
      </p:sp>
    </p:spTree>
    <p:extLst>
      <p:ext uri="{BB962C8B-B14F-4D97-AF65-F5344CB8AC3E}">
        <p14:creationId xmlns:p14="http://schemas.microsoft.com/office/powerpoint/2010/main" val="225253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6820-DFD3-4059-8C24-B6DFD959A817}"/>
              </a:ext>
            </a:extLst>
          </p:cNvPr>
          <p:cNvSpPr>
            <a:spLocks noGrp="1"/>
          </p:cNvSpPr>
          <p:nvPr>
            <p:ph type="title"/>
          </p:nvPr>
        </p:nvSpPr>
        <p:spPr/>
        <p:txBody>
          <a:bodyPr/>
          <a:lstStyle/>
          <a:p>
            <a:r>
              <a:rPr lang="en-GB" dirty="0"/>
              <a:t>Convolutional Networks</a:t>
            </a:r>
          </a:p>
        </p:txBody>
      </p:sp>
      <p:pic>
        <p:nvPicPr>
          <p:cNvPr id="5" name="Content Placeholder 4">
            <a:extLst>
              <a:ext uri="{FF2B5EF4-FFF2-40B4-BE49-F238E27FC236}">
                <a16:creationId xmlns:a16="http://schemas.microsoft.com/office/drawing/2014/main" id="{4E0BC6B6-2ED8-4F1E-B2FD-D3B390C339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3966" y="1846263"/>
            <a:ext cx="8864394" cy="4022725"/>
          </a:xfrm>
        </p:spPr>
      </p:pic>
    </p:spTree>
    <p:extLst>
      <p:ext uri="{BB962C8B-B14F-4D97-AF65-F5344CB8AC3E}">
        <p14:creationId xmlns:p14="http://schemas.microsoft.com/office/powerpoint/2010/main" val="738087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6820-DFD3-4059-8C24-B6DFD959A817}"/>
              </a:ext>
            </a:extLst>
          </p:cNvPr>
          <p:cNvSpPr>
            <a:spLocks noGrp="1"/>
          </p:cNvSpPr>
          <p:nvPr>
            <p:ph type="title"/>
          </p:nvPr>
        </p:nvSpPr>
        <p:spPr/>
        <p:txBody>
          <a:bodyPr/>
          <a:lstStyle/>
          <a:p>
            <a:r>
              <a:rPr lang="en-GB" dirty="0"/>
              <a:t>Convolutional Networks</a:t>
            </a:r>
          </a:p>
        </p:txBody>
      </p:sp>
      <p:pic>
        <p:nvPicPr>
          <p:cNvPr id="5" name="Content Placeholder 4">
            <a:extLst>
              <a:ext uri="{FF2B5EF4-FFF2-40B4-BE49-F238E27FC236}">
                <a16:creationId xmlns:a16="http://schemas.microsoft.com/office/drawing/2014/main" id="{4E0BC6B6-2ED8-4F1E-B2FD-D3B390C339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4842" y="1846263"/>
            <a:ext cx="8242642" cy="4022725"/>
          </a:xfrm>
        </p:spPr>
      </p:pic>
    </p:spTree>
    <p:extLst>
      <p:ext uri="{BB962C8B-B14F-4D97-AF65-F5344CB8AC3E}">
        <p14:creationId xmlns:p14="http://schemas.microsoft.com/office/powerpoint/2010/main" val="1586991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6820-DFD3-4059-8C24-B6DFD959A817}"/>
              </a:ext>
            </a:extLst>
          </p:cNvPr>
          <p:cNvSpPr>
            <a:spLocks noGrp="1"/>
          </p:cNvSpPr>
          <p:nvPr>
            <p:ph type="title"/>
          </p:nvPr>
        </p:nvSpPr>
        <p:spPr/>
        <p:txBody>
          <a:bodyPr/>
          <a:lstStyle/>
          <a:p>
            <a:r>
              <a:rPr lang="en-GB" dirty="0"/>
              <a:t>Convolutional Networks</a:t>
            </a:r>
          </a:p>
        </p:txBody>
      </p:sp>
      <p:pic>
        <p:nvPicPr>
          <p:cNvPr id="5" name="Content Placeholder 4">
            <a:extLst>
              <a:ext uri="{FF2B5EF4-FFF2-40B4-BE49-F238E27FC236}">
                <a16:creationId xmlns:a16="http://schemas.microsoft.com/office/drawing/2014/main" id="{4E0BC6B6-2ED8-4F1E-B2FD-D3B390C339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3046" y="1846865"/>
            <a:ext cx="8774438" cy="4280980"/>
          </a:xfrm>
        </p:spPr>
      </p:pic>
      <p:pic>
        <p:nvPicPr>
          <p:cNvPr id="4" name="Picture 3">
            <a:extLst>
              <a:ext uri="{FF2B5EF4-FFF2-40B4-BE49-F238E27FC236}">
                <a16:creationId xmlns:a16="http://schemas.microsoft.com/office/drawing/2014/main" id="{7CA64361-E287-41E1-9FC3-646CA73F8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497" y="3633328"/>
            <a:ext cx="723449" cy="708054"/>
          </a:xfrm>
          <a:prstGeom prst="rect">
            <a:avLst/>
          </a:prstGeom>
        </p:spPr>
      </p:pic>
    </p:spTree>
    <p:extLst>
      <p:ext uri="{BB962C8B-B14F-4D97-AF65-F5344CB8AC3E}">
        <p14:creationId xmlns:p14="http://schemas.microsoft.com/office/powerpoint/2010/main" val="37983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6820-DFD3-4059-8C24-B6DFD959A817}"/>
              </a:ext>
            </a:extLst>
          </p:cNvPr>
          <p:cNvSpPr>
            <a:spLocks noGrp="1"/>
          </p:cNvSpPr>
          <p:nvPr>
            <p:ph type="title"/>
          </p:nvPr>
        </p:nvSpPr>
        <p:spPr/>
        <p:txBody>
          <a:bodyPr/>
          <a:lstStyle/>
          <a:p>
            <a:r>
              <a:rPr lang="en-GB" dirty="0"/>
              <a:t>Convolutional Networks</a:t>
            </a:r>
          </a:p>
        </p:txBody>
      </p:sp>
      <p:pic>
        <p:nvPicPr>
          <p:cNvPr id="5" name="Content Placeholder 4">
            <a:extLst>
              <a:ext uri="{FF2B5EF4-FFF2-40B4-BE49-F238E27FC236}">
                <a16:creationId xmlns:a16="http://schemas.microsoft.com/office/drawing/2014/main" id="{4E0BC6B6-2ED8-4F1E-B2FD-D3B390C339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675" y="2515992"/>
            <a:ext cx="10470890" cy="2888521"/>
          </a:xfrm>
        </p:spPr>
      </p:pic>
    </p:spTree>
    <p:extLst>
      <p:ext uri="{BB962C8B-B14F-4D97-AF65-F5344CB8AC3E}">
        <p14:creationId xmlns:p14="http://schemas.microsoft.com/office/powerpoint/2010/main" val="2103854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3771-3A64-4917-9DC6-230B1B9DE0B6}"/>
              </a:ext>
            </a:extLst>
          </p:cNvPr>
          <p:cNvSpPr>
            <a:spLocks noGrp="1"/>
          </p:cNvSpPr>
          <p:nvPr>
            <p:ph type="title"/>
          </p:nvPr>
        </p:nvSpPr>
        <p:spPr/>
        <p:txBody>
          <a:bodyPr/>
          <a:lstStyle/>
          <a:p>
            <a:r>
              <a:rPr lang="en-GB" dirty="0"/>
              <a:t>Convolutional Networks</a:t>
            </a:r>
          </a:p>
        </p:txBody>
      </p:sp>
      <p:pic>
        <p:nvPicPr>
          <p:cNvPr id="1026" name="Picture 2" descr="Anna.png">
            <a:extLst>
              <a:ext uri="{FF2B5EF4-FFF2-40B4-BE49-F238E27FC236}">
                <a16:creationId xmlns:a16="http://schemas.microsoft.com/office/drawing/2014/main" id="{39A764A2-5D2D-455D-93CA-DF02014A8E3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292" t="19583" r="7394" b="23760"/>
          <a:stretch/>
        </p:blipFill>
        <p:spPr bwMode="auto">
          <a:xfrm>
            <a:off x="2441584" y="1972100"/>
            <a:ext cx="7369791" cy="38702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04F7B20-979B-4E88-AC77-F09C9B72514D}"/>
              </a:ext>
            </a:extLst>
          </p:cNvPr>
          <p:cNvSpPr/>
          <p:nvPr/>
        </p:nvSpPr>
        <p:spPr>
          <a:xfrm>
            <a:off x="7465325" y="2033516"/>
            <a:ext cx="2346050" cy="375995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57619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33BF9DD-8A45-4EEE-B231-0A14D322E5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556C5A8-AD7E-4CE7-87BE-9EA3B5E178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5FBCAC9-BD8B-4F3B-AD74-EF37D42113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9020DCC9-F851-4562-BB20-1AB3C51BFD0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4">
            <a:extLst>
              <a:ext uri="{FF2B5EF4-FFF2-40B4-BE49-F238E27FC236}">
                <a16:creationId xmlns:a16="http://schemas.microsoft.com/office/drawing/2014/main" id="{E072CC7A-6EA4-4AC7-8484-F4BA29264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99" y="929929"/>
            <a:ext cx="4001315" cy="4734709"/>
          </a:xfrm>
          <a:prstGeom prst="rect">
            <a:avLst/>
          </a:prstGeom>
        </p:spPr>
      </p:pic>
      <p:sp>
        <p:nvSpPr>
          <p:cNvPr id="2" name="Title 1">
            <a:extLst>
              <a:ext uri="{FF2B5EF4-FFF2-40B4-BE49-F238E27FC236}">
                <a16:creationId xmlns:a16="http://schemas.microsoft.com/office/drawing/2014/main" id="{8AB1395F-0749-448B-86F5-EC2FD90899C1}"/>
              </a:ext>
            </a:extLst>
          </p:cNvPr>
          <p:cNvSpPr>
            <a:spLocks noGrp="1"/>
          </p:cNvSpPr>
          <p:nvPr>
            <p:ph type="title"/>
          </p:nvPr>
        </p:nvSpPr>
        <p:spPr>
          <a:xfrm>
            <a:off x="4974771" y="634946"/>
            <a:ext cx="6574972" cy="1450757"/>
          </a:xfrm>
        </p:spPr>
        <p:txBody>
          <a:bodyPr>
            <a:normAutofit/>
          </a:bodyPr>
          <a:lstStyle/>
          <a:p>
            <a:r>
              <a:rPr lang="en-GB" dirty="0"/>
              <a:t>What is deep learning?</a:t>
            </a:r>
          </a:p>
        </p:txBody>
      </p:sp>
      <p:sp>
        <p:nvSpPr>
          <p:cNvPr id="10" name="Content Placeholder 9">
            <a:extLst>
              <a:ext uri="{FF2B5EF4-FFF2-40B4-BE49-F238E27FC236}">
                <a16:creationId xmlns:a16="http://schemas.microsoft.com/office/drawing/2014/main" id="{AF2E0807-7F1F-4EF7-8516-B97DE54115E9}"/>
              </a:ext>
            </a:extLst>
          </p:cNvPr>
          <p:cNvSpPr>
            <a:spLocks noGrp="1"/>
          </p:cNvSpPr>
          <p:nvPr>
            <p:ph idx="1"/>
          </p:nvPr>
        </p:nvSpPr>
        <p:spPr>
          <a:xfrm>
            <a:off x="4974769" y="2198914"/>
            <a:ext cx="6574973" cy="3670180"/>
          </a:xfrm>
        </p:spPr>
        <p:txBody>
          <a:bodyPr>
            <a:normAutofit/>
          </a:bodyPr>
          <a:lstStyle/>
          <a:p>
            <a:pPr>
              <a:buFont typeface="Arial" panose="020B0604020202020204" pitchFamily="34" charset="0"/>
              <a:buChar char="•"/>
            </a:pPr>
            <a:r>
              <a:rPr lang="en-US" dirty="0"/>
              <a:t> What is the difference between NN and DL?</a:t>
            </a:r>
          </a:p>
          <a:p>
            <a:pPr>
              <a:buFont typeface="Arial" panose="020B0604020202020204" pitchFamily="34" charset="0"/>
              <a:buChar char="•"/>
            </a:pPr>
            <a:r>
              <a:rPr lang="en-US" dirty="0"/>
              <a:t> Is deep learning  dependent on NN?</a:t>
            </a:r>
          </a:p>
        </p:txBody>
      </p:sp>
      <p:grpSp>
        <p:nvGrpSpPr>
          <p:cNvPr id="3" name="Group 2">
            <a:extLst>
              <a:ext uri="{FF2B5EF4-FFF2-40B4-BE49-F238E27FC236}">
                <a16:creationId xmlns:a16="http://schemas.microsoft.com/office/drawing/2014/main" id="{915D99E4-9AAE-44A2-ABBB-BFCAC9DE15E2}"/>
              </a:ext>
            </a:extLst>
          </p:cNvPr>
          <p:cNvGrpSpPr/>
          <p:nvPr/>
        </p:nvGrpSpPr>
        <p:grpSpPr>
          <a:xfrm>
            <a:off x="4974769" y="3368489"/>
            <a:ext cx="7214546" cy="2390022"/>
            <a:chOff x="4974769" y="3368489"/>
            <a:chExt cx="7214546" cy="2390022"/>
          </a:xfrm>
        </p:grpSpPr>
        <p:pic>
          <p:nvPicPr>
            <p:cNvPr id="5" name="Picture 4">
              <a:extLst>
                <a:ext uri="{FF2B5EF4-FFF2-40B4-BE49-F238E27FC236}">
                  <a16:creationId xmlns:a16="http://schemas.microsoft.com/office/drawing/2014/main" id="{8CF2881A-4EC4-4D2F-A1FC-7252F09F60B5}"/>
                </a:ext>
              </a:extLst>
            </p:cNvPr>
            <p:cNvPicPr>
              <a:picLocks noChangeAspect="1"/>
            </p:cNvPicPr>
            <p:nvPr/>
          </p:nvPicPr>
          <p:blipFill>
            <a:blip r:embed="rId4"/>
            <a:stretch>
              <a:fillRect/>
            </a:stretch>
          </p:blipFill>
          <p:spPr>
            <a:xfrm>
              <a:off x="4974769" y="3417630"/>
              <a:ext cx="4683747" cy="2058749"/>
            </a:xfrm>
            <a:prstGeom prst="rect">
              <a:avLst/>
            </a:prstGeom>
          </p:spPr>
        </p:pic>
        <p:pic>
          <p:nvPicPr>
            <p:cNvPr id="14" name="Picture 13">
              <a:extLst>
                <a:ext uri="{FF2B5EF4-FFF2-40B4-BE49-F238E27FC236}">
                  <a16:creationId xmlns:a16="http://schemas.microsoft.com/office/drawing/2014/main" id="{2C61823F-3085-4843-A872-D29AB998F10A}"/>
                </a:ext>
              </a:extLst>
            </p:cNvPr>
            <p:cNvPicPr>
              <a:picLocks noChangeAspect="1"/>
            </p:cNvPicPr>
            <p:nvPr/>
          </p:nvPicPr>
          <p:blipFill>
            <a:blip r:embed="rId5"/>
            <a:stretch>
              <a:fillRect/>
            </a:stretch>
          </p:blipFill>
          <p:spPr>
            <a:xfrm>
              <a:off x="9610083" y="3368489"/>
              <a:ext cx="2579232" cy="2390022"/>
            </a:xfrm>
            <a:prstGeom prst="rect">
              <a:avLst/>
            </a:prstGeom>
          </p:spPr>
        </p:pic>
      </p:grpSp>
      <p:sp>
        <p:nvSpPr>
          <p:cNvPr id="16" name="TextBox 15">
            <a:extLst>
              <a:ext uri="{FF2B5EF4-FFF2-40B4-BE49-F238E27FC236}">
                <a16:creationId xmlns:a16="http://schemas.microsoft.com/office/drawing/2014/main" id="{4BD6A658-1B1D-4A31-B586-41950D4F9FFB}"/>
              </a:ext>
            </a:extLst>
          </p:cNvPr>
          <p:cNvSpPr txBox="1"/>
          <p:nvPr/>
        </p:nvSpPr>
        <p:spPr>
          <a:xfrm>
            <a:off x="0" y="6438671"/>
            <a:ext cx="10421443" cy="276999"/>
          </a:xfrm>
          <a:prstGeom prst="rect">
            <a:avLst/>
          </a:prstGeom>
          <a:noFill/>
        </p:spPr>
        <p:txBody>
          <a:bodyPr wrap="none" rtlCol="0">
            <a:spAutoFit/>
          </a:bodyPr>
          <a:lstStyle/>
          <a:p>
            <a:r>
              <a:rPr lang="en-US" sz="1200" dirty="0">
                <a:solidFill>
                  <a:schemeClr val="bg1"/>
                </a:solidFill>
              </a:rPr>
              <a:t>Coates, Adam, and Andrew Y. Ng. "Learning feature representations with k-means." </a:t>
            </a:r>
            <a:r>
              <a:rPr lang="en-US" sz="1200" i="1" dirty="0">
                <a:solidFill>
                  <a:schemeClr val="bg1"/>
                </a:solidFill>
              </a:rPr>
              <a:t>Neural networks: Tricks of the trade</a:t>
            </a:r>
            <a:r>
              <a:rPr lang="en-US" sz="1200" dirty="0">
                <a:solidFill>
                  <a:schemeClr val="bg1"/>
                </a:solidFill>
              </a:rPr>
              <a:t>. Springer, Berlin, Heidelberg, 2012. 561-580.</a:t>
            </a:r>
            <a:endParaRPr lang="en-GB" sz="1200" dirty="0">
              <a:solidFill>
                <a:schemeClr val="bg1"/>
              </a:solidFill>
            </a:endParaRPr>
          </a:p>
        </p:txBody>
      </p:sp>
    </p:spTree>
    <p:extLst>
      <p:ext uri="{BB962C8B-B14F-4D97-AF65-F5344CB8AC3E}">
        <p14:creationId xmlns:p14="http://schemas.microsoft.com/office/powerpoint/2010/main" val="338063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9">
            <a:extLst>
              <a:ext uri="{FF2B5EF4-FFF2-40B4-BE49-F238E27FC236}">
                <a16:creationId xmlns:a16="http://schemas.microsoft.com/office/drawing/2014/main" id="{FB5993E2-C02B-4335-ABA5-D8EC465551E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6" name="Rectangle 11">
            <a:extLst>
              <a:ext uri="{FF2B5EF4-FFF2-40B4-BE49-F238E27FC236}">
                <a16:creationId xmlns:a16="http://schemas.microsoft.com/office/drawing/2014/main" id="{C0B801A2-5622-4BE8-9AD2-C337A2CD00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13">
            <a:extLst>
              <a:ext uri="{FF2B5EF4-FFF2-40B4-BE49-F238E27FC236}">
                <a16:creationId xmlns:a16="http://schemas.microsoft.com/office/drawing/2014/main" id="{B7AF614F-5BC3-4086-99F5-B87C5847A07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2ED8D9F-9D42-49FC-A785-FE993B25F8C5}"/>
              </a:ext>
            </a:extLst>
          </p:cNvPr>
          <p:cNvSpPr>
            <a:spLocks noGrp="1"/>
          </p:cNvSpPr>
          <p:nvPr>
            <p:ph type="title"/>
          </p:nvPr>
        </p:nvSpPr>
        <p:spPr>
          <a:xfrm>
            <a:off x="492370" y="516835"/>
            <a:ext cx="3084844" cy="4580604"/>
          </a:xfrm>
        </p:spPr>
        <p:txBody>
          <a:bodyPr anchor="ctr">
            <a:normAutofit/>
          </a:bodyPr>
          <a:lstStyle/>
          <a:p>
            <a:r>
              <a:rPr lang="en-GB" sz="3600" dirty="0">
                <a:solidFill>
                  <a:srgbClr val="FFFFFF"/>
                </a:solidFill>
              </a:rPr>
              <a:t>Old techniques.</a:t>
            </a:r>
          </a:p>
        </p:txBody>
      </p:sp>
      <p:graphicFrame>
        <p:nvGraphicFramePr>
          <p:cNvPr id="28" name="Content Placeholder 2">
            <a:extLst>
              <a:ext uri="{FF2B5EF4-FFF2-40B4-BE49-F238E27FC236}">
                <a16:creationId xmlns:a16="http://schemas.microsoft.com/office/drawing/2014/main" id="{ABFA2784-EEFF-4389-9356-F834DF96A87B}"/>
              </a:ext>
            </a:extLst>
          </p:cNvPr>
          <p:cNvGraphicFramePr>
            <a:graphicFrameLocks noGrp="1"/>
          </p:cNvGraphicFramePr>
          <p:nvPr>
            <p:ph idx="1"/>
            <p:extLst>
              <p:ext uri="{D42A27DB-BD31-4B8C-83A1-F6EECF244321}">
                <p14:modId xmlns:p14="http://schemas.microsoft.com/office/powerpoint/2010/main" val="2952156330"/>
              </p:ext>
            </p:extLst>
          </p:nvPr>
        </p:nvGraphicFramePr>
        <p:xfrm>
          <a:off x="4513664" y="639763"/>
          <a:ext cx="7202939"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08E5A7E-CE35-4473-BC59-730DF466AA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370" y="3558427"/>
            <a:ext cx="3209879" cy="1805557"/>
          </a:xfrm>
          <a:prstGeom prst="rect">
            <a:avLst/>
          </a:prstGeom>
        </p:spPr>
      </p:pic>
    </p:spTree>
    <p:extLst>
      <p:ext uri="{BB962C8B-B14F-4D97-AF65-F5344CB8AC3E}">
        <p14:creationId xmlns:p14="http://schemas.microsoft.com/office/powerpoint/2010/main" val="2762501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25C8D2C1-DA83-420D-9635-D52CE066B5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0">
            <a:extLst>
              <a:ext uri="{FF2B5EF4-FFF2-40B4-BE49-F238E27FC236}">
                <a16:creationId xmlns:a16="http://schemas.microsoft.com/office/drawing/2014/main" id="{434F74C9-6A0B-409E-AD1C-45B58BE91B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12">
            <a:extLst>
              <a:ext uri="{FF2B5EF4-FFF2-40B4-BE49-F238E27FC236}">
                <a16:creationId xmlns:a16="http://schemas.microsoft.com/office/drawing/2014/main" id="{F5486A9D-1265-4B57-91E6-68E666B978B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14">
            <a:extLst>
              <a:ext uri="{FF2B5EF4-FFF2-40B4-BE49-F238E27FC236}">
                <a16:creationId xmlns:a16="http://schemas.microsoft.com/office/drawing/2014/main" id="{BE268116-E2A7-4F98-8812-192B4975E49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AB5696BF-D495-4CAC-AA8A-4EBFF2C32A5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8">
            <a:extLst>
              <a:ext uri="{FF2B5EF4-FFF2-40B4-BE49-F238E27FC236}">
                <a16:creationId xmlns:a16="http://schemas.microsoft.com/office/drawing/2014/main" id="{FBEFFA83-BC6D-4CD2-A2BA-98AD67423BF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0">
            <a:extLst>
              <a:ext uri="{FF2B5EF4-FFF2-40B4-BE49-F238E27FC236}">
                <a16:creationId xmlns:a16="http://schemas.microsoft.com/office/drawing/2014/main" id="{73D8893D-DEBE-4F67-901F-166F75E9C6E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4CE1513E-A8DA-496B-812E-92BE2C1B7C28}"/>
              </a:ext>
            </a:extLst>
          </p:cNvPr>
          <p:cNvPicPr>
            <a:picLocks noGrp="1" noChangeAspect="1"/>
          </p:cNvPicPr>
          <p:nvPr>
            <p:ph idx="1"/>
          </p:nvPr>
        </p:nvPicPr>
        <p:blipFill rotWithShape="1">
          <a:blip r:embed="rId2"/>
          <a:srcRect r="-1" b="7684"/>
          <a:stretch/>
        </p:blipFill>
        <p:spPr>
          <a:xfrm>
            <a:off x="635457" y="640080"/>
            <a:ext cx="10916463" cy="3602736"/>
          </a:xfrm>
          <a:prstGeom prst="rect">
            <a:avLst/>
          </a:prstGeom>
        </p:spPr>
      </p:pic>
      <p:sp>
        <p:nvSpPr>
          <p:cNvPr id="2" name="Title 1">
            <a:extLst>
              <a:ext uri="{FF2B5EF4-FFF2-40B4-BE49-F238E27FC236}">
                <a16:creationId xmlns:a16="http://schemas.microsoft.com/office/drawing/2014/main" id="{F6D4A7AC-B230-4BA6-BB36-EACAFF20EC48}"/>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a:solidFill>
                  <a:schemeClr val="tx1">
                    <a:lumMod val="85000"/>
                    <a:lumOff val="15000"/>
                  </a:schemeClr>
                </a:solidFill>
              </a:rPr>
              <a:t>Deep Learning hype</a:t>
            </a:r>
          </a:p>
        </p:txBody>
      </p:sp>
    </p:spTree>
    <p:extLst>
      <p:ext uri="{BB962C8B-B14F-4D97-AF65-F5344CB8AC3E}">
        <p14:creationId xmlns:p14="http://schemas.microsoft.com/office/powerpoint/2010/main" val="351503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5">
            <a:extLst>
              <a:ext uri="{FF2B5EF4-FFF2-40B4-BE49-F238E27FC236}">
                <a16:creationId xmlns:a16="http://schemas.microsoft.com/office/drawing/2014/main"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27">
            <a:extLst>
              <a:ext uri="{FF2B5EF4-FFF2-40B4-BE49-F238E27FC236}">
                <a16:creationId xmlns:a16="http://schemas.microsoft.com/office/drawing/2014/main"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 name="Straight Connector 29">
            <a:extLst>
              <a:ext uri="{FF2B5EF4-FFF2-40B4-BE49-F238E27FC236}">
                <a16:creationId xmlns:a16="http://schemas.microsoft.com/office/drawing/2014/main"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31">
            <a:extLst>
              <a:ext uri="{FF2B5EF4-FFF2-40B4-BE49-F238E27FC236}">
                <a16:creationId xmlns:a16="http://schemas.microsoft.com/office/drawing/2014/main" id="{FA4CD5CB-D209-4D70-8CA4-629731C592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3">
            <a:extLst>
              <a:ext uri="{FF2B5EF4-FFF2-40B4-BE49-F238E27FC236}">
                <a16:creationId xmlns:a16="http://schemas.microsoft.com/office/drawing/2014/main" id="{593ACC25-C262-417A-8AA9-0641C772BD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35">
            <a:extLst>
              <a:ext uri="{FF2B5EF4-FFF2-40B4-BE49-F238E27FC236}">
                <a16:creationId xmlns:a16="http://schemas.microsoft.com/office/drawing/2014/main" id="{B4C27B90-DF2B-4D00-BA07-18ED774CD2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a16="http://schemas.microsoft.com/office/drawing/2014/main" id="{5C6A2BAE-B461-4B55-8E1F-0722ABDD13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A01FE625-169A-4A4B-A352-DAB3D1C5EF06}"/>
              </a:ext>
            </a:extLst>
          </p:cNvPr>
          <p:cNvPicPr>
            <a:picLocks noGrp="1" noChangeAspect="1"/>
          </p:cNvPicPr>
          <p:nvPr>
            <p:ph idx="1"/>
          </p:nvPr>
        </p:nvPicPr>
        <p:blipFill>
          <a:blip r:embed="rId2"/>
          <a:stretch>
            <a:fillRect/>
          </a:stretch>
        </p:blipFill>
        <p:spPr>
          <a:xfrm>
            <a:off x="633999" y="842926"/>
            <a:ext cx="6912217" cy="4648466"/>
          </a:xfrm>
          <a:prstGeom prst="rect">
            <a:avLst/>
          </a:prstGeom>
        </p:spPr>
      </p:pic>
      <p:sp>
        <p:nvSpPr>
          <p:cNvPr id="2" name="Title 1">
            <a:extLst>
              <a:ext uri="{FF2B5EF4-FFF2-40B4-BE49-F238E27FC236}">
                <a16:creationId xmlns:a16="http://schemas.microsoft.com/office/drawing/2014/main" id="{00C734A5-BDB0-43FC-A373-CB4485898EEA}"/>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4600">
                <a:solidFill>
                  <a:schemeClr val="tx1">
                    <a:lumMod val="85000"/>
                    <a:lumOff val="15000"/>
                  </a:schemeClr>
                </a:solidFill>
              </a:rPr>
              <a:t>Breakthrough </a:t>
            </a:r>
            <a:endParaRPr lang="en-US" sz="4600" dirty="0">
              <a:solidFill>
                <a:schemeClr val="tx1">
                  <a:lumMod val="85000"/>
                  <a:lumOff val="15000"/>
                </a:schemeClr>
              </a:solidFill>
            </a:endParaRPr>
          </a:p>
        </p:txBody>
      </p:sp>
    </p:spTree>
    <p:extLst>
      <p:ext uri="{BB962C8B-B14F-4D97-AF65-F5344CB8AC3E}">
        <p14:creationId xmlns:p14="http://schemas.microsoft.com/office/powerpoint/2010/main" val="1060381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5">
            <a:extLst>
              <a:ext uri="{FF2B5EF4-FFF2-40B4-BE49-F238E27FC236}">
                <a16:creationId xmlns:a16="http://schemas.microsoft.com/office/drawing/2014/main"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27">
            <a:extLst>
              <a:ext uri="{FF2B5EF4-FFF2-40B4-BE49-F238E27FC236}">
                <a16:creationId xmlns:a16="http://schemas.microsoft.com/office/drawing/2014/main"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 name="Straight Connector 29">
            <a:extLst>
              <a:ext uri="{FF2B5EF4-FFF2-40B4-BE49-F238E27FC236}">
                <a16:creationId xmlns:a16="http://schemas.microsoft.com/office/drawing/2014/main"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31">
            <a:extLst>
              <a:ext uri="{FF2B5EF4-FFF2-40B4-BE49-F238E27FC236}">
                <a16:creationId xmlns:a16="http://schemas.microsoft.com/office/drawing/2014/main" id="{FA4CD5CB-D209-4D70-8CA4-629731C592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3">
            <a:extLst>
              <a:ext uri="{FF2B5EF4-FFF2-40B4-BE49-F238E27FC236}">
                <a16:creationId xmlns:a16="http://schemas.microsoft.com/office/drawing/2014/main" id="{593ACC25-C262-417A-8AA9-0641C772BD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35">
            <a:extLst>
              <a:ext uri="{FF2B5EF4-FFF2-40B4-BE49-F238E27FC236}">
                <a16:creationId xmlns:a16="http://schemas.microsoft.com/office/drawing/2014/main" id="{B4C27B90-DF2B-4D00-BA07-18ED774CD2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a16="http://schemas.microsoft.com/office/drawing/2014/main" id="{5C6A2BAE-B461-4B55-8E1F-0722ABDD13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A01FE625-169A-4A4B-A352-DAB3D1C5EF06}"/>
              </a:ext>
            </a:extLst>
          </p:cNvPr>
          <p:cNvPicPr>
            <a:picLocks noGrp="1" noChangeAspect="1"/>
          </p:cNvPicPr>
          <p:nvPr>
            <p:ph idx="1"/>
          </p:nvPr>
        </p:nvPicPr>
        <p:blipFill>
          <a:blip r:embed="rId2"/>
          <a:stretch>
            <a:fillRect/>
          </a:stretch>
        </p:blipFill>
        <p:spPr>
          <a:xfrm>
            <a:off x="633999" y="842926"/>
            <a:ext cx="6912217" cy="4648466"/>
          </a:xfrm>
          <a:prstGeom prst="rect">
            <a:avLst/>
          </a:prstGeom>
        </p:spPr>
      </p:pic>
      <p:sp>
        <p:nvSpPr>
          <p:cNvPr id="2" name="Title 1">
            <a:extLst>
              <a:ext uri="{FF2B5EF4-FFF2-40B4-BE49-F238E27FC236}">
                <a16:creationId xmlns:a16="http://schemas.microsoft.com/office/drawing/2014/main" id="{00C734A5-BDB0-43FC-A373-CB4485898EEA}"/>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4600" dirty="0">
                <a:solidFill>
                  <a:schemeClr val="tx1">
                    <a:lumMod val="85000"/>
                    <a:lumOff val="15000"/>
                  </a:schemeClr>
                </a:solidFill>
              </a:rPr>
              <a:t>Breakthrough </a:t>
            </a:r>
          </a:p>
        </p:txBody>
      </p:sp>
      <p:sp>
        <p:nvSpPr>
          <p:cNvPr id="3" name="TextBox 2">
            <a:extLst>
              <a:ext uri="{FF2B5EF4-FFF2-40B4-BE49-F238E27FC236}">
                <a16:creationId xmlns:a16="http://schemas.microsoft.com/office/drawing/2014/main" id="{B0C29271-D3D0-4847-A88E-81D36492CC14}"/>
              </a:ext>
            </a:extLst>
          </p:cNvPr>
          <p:cNvSpPr txBox="1"/>
          <p:nvPr/>
        </p:nvSpPr>
        <p:spPr>
          <a:xfrm>
            <a:off x="633999" y="5747076"/>
            <a:ext cx="3963649" cy="369332"/>
          </a:xfrm>
          <a:prstGeom prst="rect">
            <a:avLst/>
          </a:prstGeom>
          <a:noFill/>
        </p:spPr>
        <p:txBody>
          <a:bodyPr wrap="none" rtlCol="0">
            <a:spAutoFit/>
          </a:bodyPr>
          <a:lstStyle/>
          <a:p>
            <a:r>
              <a:rPr lang="en-GB" dirty="0">
                <a:solidFill>
                  <a:srgbClr val="FF0000"/>
                </a:solidFill>
              </a:rPr>
              <a:t>What happen here with Neural </a:t>
            </a:r>
            <a:r>
              <a:rPr lang="en-GB" dirty="0" err="1">
                <a:solidFill>
                  <a:srgbClr val="FF0000"/>
                </a:solidFill>
              </a:rPr>
              <a:t>Netwoks</a:t>
            </a:r>
            <a:endParaRPr lang="en-GB" dirty="0">
              <a:solidFill>
                <a:srgbClr val="FF0000"/>
              </a:solidFill>
            </a:endParaRPr>
          </a:p>
        </p:txBody>
      </p:sp>
      <p:sp>
        <p:nvSpPr>
          <p:cNvPr id="6" name="Arrow: Right 5">
            <a:extLst>
              <a:ext uri="{FF2B5EF4-FFF2-40B4-BE49-F238E27FC236}">
                <a16:creationId xmlns:a16="http://schemas.microsoft.com/office/drawing/2014/main" id="{BF5D397D-ED14-4E94-8A90-4E6C70C24F1B}"/>
              </a:ext>
            </a:extLst>
          </p:cNvPr>
          <p:cNvSpPr/>
          <p:nvPr/>
        </p:nvSpPr>
        <p:spPr>
          <a:xfrm rot="18390051">
            <a:off x="1305464" y="5198597"/>
            <a:ext cx="603115" cy="2607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7855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A73093-4B9D-420D-B17E-52293703A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95DA498-D9A2-4DA9-B9DA-B3776E08CF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9C21570E-E159-49A6-9891-FA397B7A92D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3715F24-8ED9-4CCF-9C4A-A6E96645361D}"/>
              </a:ext>
            </a:extLst>
          </p:cNvPr>
          <p:cNvPicPr>
            <a:picLocks noChangeAspect="1"/>
          </p:cNvPicPr>
          <p:nvPr/>
        </p:nvPicPr>
        <p:blipFill>
          <a:blip r:embed="rId3"/>
          <a:stretch>
            <a:fillRect/>
          </a:stretch>
        </p:blipFill>
        <p:spPr>
          <a:xfrm>
            <a:off x="643192" y="1851556"/>
            <a:ext cx="5451627" cy="2834846"/>
          </a:xfrm>
          <a:prstGeom prst="rect">
            <a:avLst/>
          </a:prstGeom>
        </p:spPr>
      </p:pic>
      <p:sp>
        <p:nvSpPr>
          <p:cNvPr id="2" name="Title 1">
            <a:extLst>
              <a:ext uri="{FF2B5EF4-FFF2-40B4-BE49-F238E27FC236}">
                <a16:creationId xmlns:a16="http://schemas.microsoft.com/office/drawing/2014/main" id="{1A56A6EA-120E-44EE-9265-5B13E1A22731}"/>
              </a:ext>
            </a:extLst>
          </p:cNvPr>
          <p:cNvSpPr>
            <a:spLocks noGrp="1"/>
          </p:cNvSpPr>
          <p:nvPr>
            <p:ph type="title"/>
          </p:nvPr>
        </p:nvSpPr>
        <p:spPr>
          <a:xfrm>
            <a:off x="6411685" y="634946"/>
            <a:ext cx="5127171" cy="1450757"/>
          </a:xfrm>
        </p:spPr>
        <p:txBody>
          <a:bodyPr>
            <a:normAutofit/>
          </a:bodyPr>
          <a:lstStyle/>
          <a:p>
            <a:r>
              <a:rPr lang="en-GB" dirty="0"/>
              <a:t>Vanishing and exploding gradients</a:t>
            </a:r>
          </a:p>
        </p:txBody>
      </p:sp>
      <p:sp>
        <p:nvSpPr>
          <p:cNvPr id="3" name="Content Placeholder 2">
            <a:extLst>
              <a:ext uri="{FF2B5EF4-FFF2-40B4-BE49-F238E27FC236}">
                <a16:creationId xmlns:a16="http://schemas.microsoft.com/office/drawing/2014/main" id="{9090221A-2C36-45D6-AA9E-526B683E2A20}"/>
              </a:ext>
            </a:extLst>
          </p:cNvPr>
          <p:cNvSpPr>
            <a:spLocks noGrp="1"/>
          </p:cNvSpPr>
          <p:nvPr>
            <p:ph idx="1"/>
          </p:nvPr>
        </p:nvSpPr>
        <p:spPr>
          <a:xfrm>
            <a:off x="6411684" y="2198914"/>
            <a:ext cx="5127172" cy="3670180"/>
          </a:xfrm>
        </p:spPr>
        <p:txBody>
          <a:bodyPr>
            <a:normAutofit/>
          </a:bodyPr>
          <a:lstStyle/>
          <a:p>
            <a:r>
              <a:rPr lang="en-GB" dirty="0"/>
              <a:t>When you train very deep neural networks the derivative or slopes of your network can either get very small or very big</a:t>
            </a:r>
          </a:p>
          <a:p>
            <a:endParaRPr lang="en-GB" dirty="0"/>
          </a:p>
          <a:p>
            <a:r>
              <a:rPr lang="en-GB" dirty="0"/>
              <a:t>Previously the NN did not work because they where suffering from this problem. Specially due to the activation function that they use</a:t>
            </a:r>
          </a:p>
        </p:txBody>
      </p:sp>
    </p:spTree>
    <p:extLst>
      <p:ext uri="{BB962C8B-B14F-4D97-AF65-F5344CB8AC3E}">
        <p14:creationId xmlns:p14="http://schemas.microsoft.com/office/powerpoint/2010/main" val="3869006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3CDF-6DEF-4CF2-B494-E3F5DED6F14D}"/>
              </a:ext>
            </a:extLst>
          </p:cNvPr>
          <p:cNvSpPr>
            <a:spLocks noGrp="1"/>
          </p:cNvSpPr>
          <p:nvPr>
            <p:ph type="title"/>
          </p:nvPr>
        </p:nvSpPr>
        <p:spPr/>
        <p:txBody>
          <a:bodyPr>
            <a:normAutofit/>
          </a:bodyPr>
          <a:lstStyle/>
          <a:p>
            <a:r>
              <a:rPr lang="en-US" dirty="0"/>
              <a:t>So why does deep learning work now?</a:t>
            </a:r>
          </a:p>
        </p:txBody>
      </p:sp>
      <p:sp>
        <p:nvSpPr>
          <p:cNvPr id="3" name="Content Placeholder 2">
            <a:extLst>
              <a:ext uri="{FF2B5EF4-FFF2-40B4-BE49-F238E27FC236}">
                <a16:creationId xmlns:a16="http://schemas.microsoft.com/office/drawing/2014/main" id="{16372CAA-BDD3-46F1-BC53-A435A5100186}"/>
              </a:ext>
            </a:extLst>
          </p:cNvPr>
          <p:cNvSpPr>
            <a:spLocks noGrp="1"/>
          </p:cNvSpPr>
          <p:nvPr>
            <p:ph idx="1"/>
          </p:nvPr>
        </p:nvSpPr>
        <p:spPr>
          <a:xfrm>
            <a:off x="1097280" y="1845734"/>
            <a:ext cx="10058400" cy="4023360"/>
          </a:xfrm>
        </p:spPr>
        <p:txBody>
          <a:bodyPr/>
          <a:lstStyle/>
          <a:p>
            <a:pPr>
              <a:buFont typeface="Arial" panose="020B0604020202020204" pitchFamily="34" charset="0"/>
              <a:buChar char="•"/>
            </a:pPr>
            <a:r>
              <a:rPr lang="en-GB" dirty="0"/>
              <a:t> </a:t>
            </a:r>
            <a:r>
              <a:rPr lang="en-GB" b="1" dirty="0"/>
              <a:t>Better Activation Functions</a:t>
            </a:r>
          </a:p>
        </p:txBody>
      </p:sp>
      <p:grpSp>
        <p:nvGrpSpPr>
          <p:cNvPr id="10" name="Group 9">
            <a:extLst>
              <a:ext uri="{FF2B5EF4-FFF2-40B4-BE49-F238E27FC236}">
                <a16:creationId xmlns:a16="http://schemas.microsoft.com/office/drawing/2014/main" id="{FFD35413-6A3E-436A-9015-D02ECDD25CE1}"/>
              </a:ext>
            </a:extLst>
          </p:cNvPr>
          <p:cNvGrpSpPr/>
          <p:nvPr/>
        </p:nvGrpSpPr>
        <p:grpSpPr>
          <a:xfrm>
            <a:off x="1097280" y="2302210"/>
            <a:ext cx="1672999" cy="2140913"/>
            <a:chOff x="4609592" y="3155977"/>
            <a:chExt cx="1672999" cy="2140913"/>
          </a:xfrm>
        </p:grpSpPr>
        <p:pic>
          <p:nvPicPr>
            <p:cNvPr id="4" name="Picture 3">
              <a:extLst>
                <a:ext uri="{FF2B5EF4-FFF2-40B4-BE49-F238E27FC236}">
                  <a16:creationId xmlns:a16="http://schemas.microsoft.com/office/drawing/2014/main" id="{D3CC490B-89B1-4E19-965B-FE82756A60C2}"/>
                </a:ext>
              </a:extLst>
            </p:cNvPr>
            <p:cNvPicPr>
              <a:picLocks noChangeAspect="1"/>
            </p:cNvPicPr>
            <p:nvPr/>
          </p:nvPicPr>
          <p:blipFill>
            <a:blip r:embed="rId2"/>
            <a:stretch>
              <a:fillRect/>
            </a:stretch>
          </p:blipFill>
          <p:spPr>
            <a:xfrm>
              <a:off x="4609592" y="3449017"/>
              <a:ext cx="1672999" cy="165706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DE41CFA-3589-4D86-8441-8E0C8FAFFFA5}"/>
                    </a:ext>
                  </a:extLst>
                </p:cNvPr>
                <p:cNvSpPr txBox="1"/>
                <p:nvPr/>
              </p:nvSpPr>
              <p:spPr>
                <a:xfrm>
                  <a:off x="4930314" y="4927558"/>
                  <a:ext cx="11919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max</m:t>
                        </m:r>
                        <m:r>
                          <a:rPr lang="en-GB" b="0" i="1" smtClean="0">
                            <a:latin typeface="Cambria Math" panose="02040503050406030204" pitchFamily="18" charset="0"/>
                          </a:rPr>
                          <m:t>⁡(0,</m:t>
                        </m:r>
                        <m:r>
                          <a:rPr lang="en-GB" b="0" i="1" smtClean="0">
                            <a:latin typeface="Cambria Math" panose="02040503050406030204" pitchFamily="18" charset="0"/>
                          </a:rPr>
                          <m:t>𝑥</m:t>
                        </m:r>
                        <m:r>
                          <a:rPr lang="en-GB" b="0" i="1" smtClean="0">
                            <a:latin typeface="Cambria Math" panose="02040503050406030204" pitchFamily="18" charset="0"/>
                          </a:rPr>
                          <m:t>)</m:t>
                        </m:r>
                      </m:oMath>
                    </m:oMathPara>
                  </a14:m>
                  <a:endParaRPr lang="en-GB" dirty="0"/>
                </a:p>
              </p:txBody>
            </p:sp>
          </mc:Choice>
          <mc:Fallback xmlns="">
            <p:sp>
              <p:nvSpPr>
                <p:cNvPr id="8" name="TextBox 7">
                  <a:extLst>
                    <a:ext uri="{FF2B5EF4-FFF2-40B4-BE49-F238E27FC236}">
                      <a16:creationId xmlns:a16="http://schemas.microsoft.com/office/drawing/2014/main" id="{1DE41CFA-3589-4D86-8441-8E0C8FAFFFA5}"/>
                    </a:ext>
                  </a:extLst>
                </p:cNvPr>
                <p:cNvSpPr txBox="1">
                  <a:spLocks noRot="1" noChangeAspect="1" noMove="1" noResize="1" noEditPoints="1" noAdjustHandles="1" noChangeArrowheads="1" noChangeShapeType="1" noTextEdit="1"/>
                </p:cNvSpPr>
                <p:nvPr/>
              </p:nvSpPr>
              <p:spPr>
                <a:xfrm>
                  <a:off x="4930314" y="4927558"/>
                  <a:ext cx="1191929" cy="369332"/>
                </a:xfrm>
                <a:prstGeom prst="rect">
                  <a:avLst/>
                </a:prstGeom>
                <a:blipFill>
                  <a:blip r:embed="rId3"/>
                  <a:stretch>
                    <a:fillRect b="-13115"/>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97A800C5-46C0-4C6D-9FD1-40C0BD19CF43}"/>
                </a:ext>
              </a:extLst>
            </p:cNvPr>
            <p:cNvSpPr txBox="1"/>
            <p:nvPr/>
          </p:nvSpPr>
          <p:spPr>
            <a:xfrm>
              <a:off x="5124734" y="3155977"/>
              <a:ext cx="640688" cy="369332"/>
            </a:xfrm>
            <a:prstGeom prst="rect">
              <a:avLst/>
            </a:prstGeom>
            <a:noFill/>
          </p:spPr>
          <p:txBody>
            <a:bodyPr wrap="none" rtlCol="0">
              <a:spAutoFit/>
            </a:bodyPr>
            <a:lstStyle/>
            <a:p>
              <a:r>
                <a:rPr lang="en-GB" dirty="0" err="1"/>
                <a:t>ReLu</a:t>
              </a:r>
              <a:endParaRPr lang="en-GB" dirty="0"/>
            </a:p>
          </p:txBody>
        </p:sp>
      </p:grpSp>
      <p:grpSp>
        <p:nvGrpSpPr>
          <p:cNvPr id="17" name="Group 16">
            <a:extLst>
              <a:ext uri="{FF2B5EF4-FFF2-40B4-BE49-F238E27FC236}">
                <a16:creationId xmlns:a16="http://schemas.microsoft.com/office/drawing/2014/main" id="{719799C1-B1F7-4DFB-927F-87681F08E40C}"/>
              </a:ext>
            </a:extLst>
          </p:cNvPr>
          <p:cNvGrpSpPr/>
          <p:nvPr/>
        </p:nvGrpSpPr>
        <p:grpSpPr>
          <a:xfrm>
            <a:off x="3717757" y="2258679"/>
            <a:ext cx="1854619" cy="2330208"/>
            <a:chOff x="1565231" y="3857414"/>
            <a:chExt cx="1854619" cy="2330208"/>
          </a:xfrm>
        </p:grpSpPr>
        <p:pic>
          <p:nvPicPr>
            <p:cNvPr id="5" name="Picture 4">
              <a:extLst>
                <a:ext uri="{FF2B5EF4-FFF2-40B4-BE49-F238E27FC236}">
                  <a16:creationId xmlns:a16="http://schemas.microsoft.com/office/drawing/2014/main" id="{50559D8C-8088-4E1D-AD96-DF3B1F1D48CD}"/>
                </a:ext>
              </a:extLst>
            </p:cNvPr>
            <p:cNvPicPr>
              <a:picLocks noChangeAspect="1"/>
            </p:cNvPicPr>
            <p:nvPr/>
          </p:nvPicPr>
          <p:blipFill>
            <a:blip r:embed="rId4"/>
            <a:stretch>
              <a:fillRect/>
            </a:stretch>
          </p:blipFill>
          <p:spPr>
            <a:xfrm>
              <a:off x="1565231" y="4244838"/>
              <a:ext cx="1854619" cy="162425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2975787-454A-4E68-B779-1B9DD82189C0}"/>
                    </a:ext>
                  </a:extLst>
                </p:cNvPr>
                <p:cNvSpPr txBox="1"/>
                <p:nvPr/>
              </p:nvSpPr>
              <p:spPr>
                <a:xfrm>
                  <a:off x="1804113" y="5818290"/>
                  <a:ext cx="14986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max</m:t>
                        </m:r>
                        <m:r>
                          <a:rPr lang="en-GB" b="0" i="1" smtClean="0">
                            <a:latin typeface="Cambria Math" panose="02040503050406030204" pitchFamily="18" charset="0"/>
                          </a:rPr>
                          <m:t>⁡(0.1</m:t>
                        </m:r>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m:t>
                        </m:r>
                      </m:oMath>
                    </m:oMathPara>
                  </a14:m>
                  <a:endParaRPr lang="en-GB" dirty="0"/>
                </a:p>
              </p:txBody>
            </p:sp>
          </mc:Choice>
          <mc:Fallback xmlns="">
            <p:sp>
              <p:nvSpPr>
                <p:cNvPr id="11" name="TextBox 10">
                  <a:extLst>
                    <a:ext uri="{FF2B5EF4-FFF2-40B4-BE49-F238E27FC236}">
                      <a16:creationId xmlns:a16="http://schemas.microsoft.com/office/drawing/2014/main" id="{42975787-454A-4E68-B779-1B9DD82189C0}"/>
                    </a:ext>
                  </a:extLst>
                </p:cNvPr>
                <p:cNvSpPr txBox="1">
                  <a:spLocks noRot="1" noChangeAspect="1" noMove="1" noResize="1" noEditPoints="1" noAdjustHandles="1" noChangeArrowheads="1" noChangeShapeType="1" noTextEdit="1"/>
                </p:cNvSpPr>
                <p:nvPr/>
              </p:nvSpPr>
              <p:spPr>
                <a:xfrm>
                  <a:off x="1804113" y="5818290"/>
                  <a:ext cx="1498680" cy="369332"/>
                </a:xfrm>
                <a:prstGeom prst="rect">
                  <a:avLst/>
                </a:prstGeom>
                <a:blipFill>
                  <a:blip r:embed="rId5"/>
                  <a:stretch>
                    <a:fillRect b="-13115"/>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7F9F7694-59FF-40EA-8120-9DBB9C169F7F}"/>
                </a:ext>
              </a:extLst>
            </p:cNvPr>
            <p:cNvSpPr txBox="1"/>
            <p:nvPr/>
          </p:nvSpPr>
          <p:spPr>
            <a:xfrm>
              <a:off x="1902091" y="3857414"/>
              <a:ext cx="1180901" cy="369332"/>
            </a:xfrm>
            <a:prstGeom prst="rect">
              <a:avLst/>
            </a:prstGeom>
            <a:noFill/>
          </p:spPr>
          <p:txBody>
            <a:bodyPr wrap="none" rtlCol="0">
              <a:spAutoFit/>
            </a:bodyPr>
            <a:lstStyle/>
            <a:p>
              <a:r>
                <a:rPr lang="en-GB" dirty="0"/>
                <a:t>Leaky </a:t>
              </a:r>
              <a:r>
                <a:rPr lang="en-GB" dirty="0" err="1"/>
                <a:t>Relu</a:t>
              </a:r>
              <a:endParaRPr lang="en-GB" dirty="0"/>
            </a:p>
          </p:txBody>
        </p:sp>
      </p:grpSp>
      <p:grpSp>
        <p:nvGrpSpPr>
          <p:cNvPr id="16" name="Group 15">
            <a:extLst>
              <a:ext uri="{FF2B5EF4-FFF2-40B4-BE49-F238E27FC236}">
                <a16:creationId xmlns:a16="http://schemas.microsoft.com/office/drawing/2014/main" id="{B917CE71-C609-4FFE-8D7E-F67F9C69D5F4}"/>
              </a:ext>
            </a:extLst>
          </p:cNvPr>
          <p:cNvGrpSpPr/>
          <p:nvPr/>
        </p:nvGrpSpPr>
        <p:grpSpPr>
          <a:xfrm>
            <a:off x="6430203" y="2213331"/>
            <a:ext cx="2001532" cy="2375556"/>
            <a:chOff x="5190871" y="2383100"/>
            <a:chExt cx="2408416" cy="2712432"/>
          </a:xfrm>
        </p:grpSpPr>
        <p:pic>
          <p:nvPicPr>
            <p:cNvPr id="6" name="Picture 5">
              <a:extLst>
                <a:ext uri="{FF2B5EF4-FFF2-40B4-BE49-F238E27FC236}">
                  <a16:creationId xmlns:a16="http://schemas.microsoft.com/office/drawing/2014/main" id="{2CDD61EC-9B7D-477B-ACDB-43A208183C83}"/>
                </a:ext>
              </a:extLst>
            </p:cNvPr>
            <p:cNvPicPr>
              <a:picLocks noChangeAspect="1"/>
            </p:cNvPicPr>
            <p:nvPr/>
          </p:nvPicPr>
          <p:blipFill>
            <a:blip r:embed="rId6"/>
            <a:stretch>
              <a:fillRect/>
            </a:stretch>
          </p:blipFill>
          <p:spPr>
            <a:xfrm>
              <a:off x="5331815" y="2806619"/>
              <a:ext cx="2130615" cy="1591544"/>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9484674-3DA5-4EBC-99D0-FBA1B56472F2}"/>
                    </a:ext>
                  </a:extLst>
                </p:cNvPr>
                <p:cNvSpPr txBox="1"/>
                <p:nvPr/>
              </p:nvSpPr>
              <p:spPr>
                <a:xfrm>
                  <a:off x="5190871" y="4385338"/>
                  <a:ext cx="2408416" cy="710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eqArr>
                              <m:eqArrPr>
                                <m:ctrlPr>
                                  <a:rPr lang="en-GB" i="1" smtClean="0">
                                    <a:latin typeface="Cambria Math" panose="02040503050406030204" pitchFamily="18" charset="0"/>
                                  </a:rPr>
                                </m:ctrlPr>
                              </m:eqArrPr>
                              <m:e>
                                <m:r>
                                  <a:rPr lang="en-GB" i="1" smtClean="0">
                                    <a:latin typeface="Cambria Math" panose="02040503050406030204" pitchFamily="18" charset="0"/>
                                  </a:rPr>
                                  <m:t>&amp;</m:t>
                                </m:r>
                                <m:r>
                                  <a:rPr lang="en-GB" i="1" smtClean="0">
                                    <a:latin typeface="Cambria Math" panose="02040503050406030204" pitchFamily="18" charset="0"/>
                                  </a:rPr>
                                  <m:t>𝑥</m:t>
                                </m:r>
                                <m:r>
                                  <a:rPr lang="en-GB" i="1" smtClean="0">
                                    <a:latin typeface="Cambria Math" panose="02040503050406030204" pitchFamily="18" charset="0"/>
                                  </a:rPr>
                                  <m:t>,  </m:t>
                                </m:r>
                                <m:r>
                                  <a:rPr lang="en-GB" i="1" smtClean="0">
                                    <a:latin typeface="Cambria Math" panose="02040503050406030204" pitchFamily="18" charset="0"/>
                                  </a:rPr>
                                  <m:t>𝑥</m:t>
                                </m:r>
                                <m:r>
                                  <a:rPr lang="en-GB" i="1" smtClean="0">
                                    <a:latin typeface="Cambria Math" panose="02040503050406030204" pitchFamily="18" charset="0"/>
                                  </a:rPr>
                                  <m:t>&lt;0</m:t>
                                </m:r>
                              </m:e>
                              <m:e>
                                <m:r>
                                  <a:rPr lang="en-GB" i="1" smtClean="0">
                                    <a:latin typeface="Cambria Math" panose="02040503050406030204" pitchFamily="18" charset="0"/>
                                  </a:rPr>
                                  <m:t>&amp;</m:t>
                                </m:r>
                                <m:r>
                                  <a:rPr lang="en-GB" b="0" i="1" smtClean="0">
                                    <a:latin typeface="Cambria Math" panose="02040503050406030204" pitchFamily="18" charset="0"/>
                                  </a:rPr>
                                  <m:t>𝛼</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𝑥</m:t>
                                    </m:r>
                                  </m:sup>
                                </m:sSup>
                                <m:r>
                                  <a:rPr lang="en-GB" b="0" i="1" smtClean="0">
                                    <a:latin typeface="Cambria Math" panose="02040503050406030204" pitchFamily="18" charset="0"/>
                                  </a:rPr>
                                  <m:t>−1)</m:t>
                                </m:r>
                                <m:r>
                                  <a:rPr lang="en-GB" i="1" smtClean="0">
                                    <a:latin typeface="Cambria Math" panose="02040503050406030204" pitchFamily="18" charset="0"/>
                                  </a:rPr>
                                  <m:t>,  </m:t>
                                </m:r>
                                <m:r>
                                  <a:rPr lang="en-GB" i="1" smtClean="0">
                                    <a:latin typeface="Cambria Math" panose="02040503050406030204" pitchFamily="18" charset="0"/>
                                  </a:rPr>
                                  <m:t>𝑥</m:t>
                                </m:r>
                                <m:r>
                                  <a:rPr lang="en-GB" i="1" smtClean="0">
                                    <a:latin typeface="Cambria Math" panose="02040503050406030204" pitchFamily="18" charset="0"/>
                                  </a:rPr>
                                  <m:t>≥0</m:t>
                                </m:r>
                              </m:e>
                            </m:eqArr>
                          </m:e>
                        </m:d>
                      </m:oMath>
                    </m:oMathPara>
                  </a14:m>
                  <a:endParaRPr lang="en-GB" dirty="0"/>
                </a:p>
              </p:txBody>
            </p:sp>
          </mc:Choice>
          <mc:Fallback xmlns="">
            <p:sp>
              <p:nvSpPr>
                <p:cNvPr id="14" name="TextBox 13">
                  <a:extLst>
                    <a:ext uri="{FF2B5EF4-FFF2-40B4-BE49-F238E27FC236}">
                      <a16:creationId xmlns:a16="http://schemas.microsoft.com/office/drawing/2014/main" id="{E9484674-3DA5-4EBC-99D0-FBA1B56472F2}"/>
                    </a:ext>
                  </a:extLst>
                </p:cNvPr>
                <p:cNvSpPr txBox="1">
                  <a:spLocks noRot="1" noChangeAspect="1" noMove="1" noResize="1" noEditPoints="1" noAdjustHandles="1" noChangeArrowheads="1" noChangeShapeType="1" noTextEdit="1"/>
                </p:cNvSpPr>
                <p:nvPr/>
              </p:nvSpPr>
              <p:spPr>
                <a:xfrm>
                  <a:off x="5190871" y="4385338"/>
                  <a:ext cx="2408416" cy="710194"/>
                </a:xfrm>
                <a:prstGeom prst="rect">
                  <a:avLst/>
                </a:prstGeom>
                <a:blipFill>
                  <a:blip r:embed="rId7"/>
                  <a:stretch>
                    <a:fillRect r="-11585" b="-6863"/>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723559D3-534B-4482-878F-1ABFB13D5E06}"/>
                </a:ext>
              </a:extLst>
            </p:cNvPr>
            <p:cNvSpPr txBox="1"/>
            <p:nvPr/>
          </p:nvSpPr>
          <p:spPr>
            <a:xfrm>
              <a:off x="6126480" y="2383100"/>
              <a:ext cx="537198" cy="369332"/>
            </a:xfrm>
            <a:prstGeom prst="rect">
              <a:avLst/>
            </a:prstGeom>
            <a:noFill/>
          </p:spPr>
          <p:txBody>
            <a:bodyPr wrap="none" rtlCol="0">
              <a:spAutoFit/>
            </a:bodyPr>
            <a:lstStyle/>
            <a:p>
              <a:r>
                <a:rPr lang="en-GB" dirty="0"/>
                <a:t>ELU</a:t>
              </a:r>
            </a:p>
          </p:txBody>
        </p:sp>
      </p:grpSp>
    </p:spTree>
    <p:extLst>
      <p:ext uri="{BB962C8B-B14F-4D97-AF65-F5344CB8AC3E}">
        <p14:creationId xmlns:p14="http://schemas.microsoft.com/office/powerpoint/2010/main" val="2068525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3CDF-6DEF-4CF2-B494-E3F5DED6F14D}"/>
              </a:ext>
            </a:extLst>
          </p:cNvPr>
          <p:cNvSpPr>
            <a:spLocks noGrp="1"/>
          </p:cNvSpPr>
          <p:nvPr>
            <p:ph type="title"/>
          </p:nvPr>
        </p:nvSpPr>
        <p:spPr/>
        <p:txBody>
          <a:bodyPr>
            <a:normAutofit/>
          </a:bodyPr>
          <a:lstStyle/>
          <a:p>
            <a:r>
              <a:rPr lang="en-US" dirty="0"/>
              <a:t>So why does deep learning work now?</a:t>
            </a:r>
          </a:p>
        </p:txBody>
      </p:sp>
      <p:sp>
        <p:nvSpPr>
          <p:cNvPr id="3" name="Content Placeholder 2">
            <a:extLst>
              <a:ext uri="{FF2B5EF4-FFF2-40B4-BE49-F238E27FC236}">
                <a16:creationId xmlns:a16="http://schemas.microsoft.com/office/drawing/2014/main" id="{16372CAA-BDD3-46F1-BC53-A435A5100186}"/>
              </a:ext>
            </a:extLst>
          </p:cNvPr>
          <p:cNvSpPr>
            <a:spLocks noGrp="1"/>
          </p:cNvSpPr>
          <p:nvPr>
            <p:ph idx="1"/>
          </p:nvPr>
        </p:nvSpPr>
        <p:spPr>
          <a:xfrm>
            <a:off x="1097280" y="1845734"/>
            <a:ext cx="10058400" cy="4023360"/>
          </a:xfrm>
        </p:spPr>
        <p:txBody>
          <a:bodyPr/>
          <a:lstStyle/>
          <a:p>
            <a:pPr>
              <a:buFont typeface="Arial" panose="020B0604020202020204" pitchFamily="34" charset="0"/>
              <a:buChar char="•"/>
            </a:pPr>
            <a:r>
              <a:rPr lang="en-GB" dirty="0"/>
              <a:t> </a:t>
            </a:r>
            <a:r>
              <a:rPr lang="en-GB" b="1" dirty="0"/>
              <a:t>Better regularisation techniques</a:t>
            </a:r>
            <a:endParaRPr lang="en-GB" dirty="0"/>
          </a:p>
          <a:p>
            <a:pPr lvl="1">
              <a:buFont typeface="Arial" panose="020B0604020202020204" pitchFamily="34" charset="0"/>
              <a:buChar char="•"/>
            </a:pPr>
            <a:r>
              <a:rPr lang="en-GB" dirty="0"/>
              <a:t>Dropout (Srivastava, et al., 2014)</a:t>
            </a:r>
          </a:p>
          <a:p>
            <a:pPr lvl="2">
              <a:buFont typeface="Arial" panose="020B0604020202020204" pitchFamily="34" charset="0"/>
              <a:buChar char="•"/>
            </a:pPr>
            <a:r>
              <a:rPr lang="en-GB" dirty="0"/>
              <a:t>Prevents coadaptation of neurons</a:t>
            </a:r>
          </a:p>
          <a:p>
            <a:pPr lvl="2">
              <a:buFont typeface="Arial" panose="020B0604020202020204" pitchFamily="34" charset="0"/>
              <a:buChar char="•"/>
            </a:pPr>
            <a:r>
              <a:rPr lang="en-GB" dirty="0"/>
              <a:t>Potential measure of uncertainty </a:t>
            </a:r>
          </a:p>
          <a:p>
            <a:pPr lvl="1">
              <a:buFont typeface="Arial" panose="020B0604020202020204" pitchFamily="34" charset="0"/>
              <a:buChar char="•"/>
            </a:pPr>
            <a:r>
              <a:rPr lang="en-GB" dirty="0"/>
              <a:t>Batch-layer normalisation (</a:t>
            </a:r>
            <a:r>
              <a:rPr lang="en-GB" dirty="0" err="1"/>
              <a:t>loffe</a:t>
            </a:r>
            <a:r>
              <a:rPr lang="en-GB" dirty="0"/>
              <a:t> &amp; </a:t>
            </a:r>
            <a:r>
              <a:rPr lang="en-GB" dirty="0" err="1"/>
              <a:t>segedy</a:t>
            </a:r>
            <a:r>
              <a:rPr lang="en-GB" dirty="0"/>
              <a:t>, 2015)</a:t>
            </a:r>
          </a:p>
          <a:p>
            <a:pPr lvl="2">
              <a:buFont typeface="Arial" panose="020B0604020202020204" pitchFamily="34" charset="0"/>
              <a:buChar char="•"/>
            </a:pPr>
            <a:r>
              <a:rPr lang="en-GB" dirty="0"/>
              <a:t>Keep statistics over batches to normalise activations </a:t>
            </a:r>
          </a:p>
          <a:p>
            <a:pPr lvl="2">
              <a:buFont typeface="Arial" panose="020B0604020202020204" pitchFamily="34" charset="0"/>
              <a:buChar char="•"/>
            </a:pPr>
            <a:r>
              <a:rPr lang="en-GB" dirty="0"/>
              <a:t>Eliminate covariance shifts. (Changes in the underline distribution  due to batches)</a:t>
            </a:r>
          </a:p>
          <a:p>
            <a:pPr marL="384048" lvl="2" indent="0">
              <a:buNone/>
            </a:pPr>
            <a:endParaRPr lang="en-GB" dirty="0"/>
          </a:p>
        </p:txBody>
      </p:sp>
    </p:spTree>
    <p:extLst>
      <p:ext uri="{BB962C8B-B14F-4D97-AF65-F5344CB8AC3E}">
        <p14:creationId xmlns:p14="http://schemas.microsoft.com/office/powerpoint/2010/main" val="2910743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3CDF-6DEF-4CF2-B494-E3F5DED6F14D}"/>
              </a:ext>
            </a:extLst>
          </p:cNvPr>
          <p:cNvSpPr>
            <a:spLocks noGrp="1"/>
          </p:cNvSpPr>
          <p:nvPr>
            <p:ph type="title"/>
          </p:nvPr>
        </p:nvSpPr>
        <p:spPr/>
        <p:txBody>
          <a:bodyPr>
            <a:normAutofit/>
          </a:bodyPr>
          <a:lstStyle/>
          <a:p>
            <a:r>
              <a:rPr lang="en-US" dirty="0"/>
              <a:t>So why does deep learning work now?</a:t>
            </a:r>
          </a:p>
        </p:txBody>
      </p:sp>
      <p:sp>
        <p:nvSpPr>
          <p:cNvPr id="3" name="Content Placeholder 2">
            <a:extLst>
              <a:ext uri="{FF2B5EF4-FFF2-40B4-BE49-F238E27FC236}">
                <a16:creationId xmlns:a16="http://schemas.microsoft.com/office/drawing/2014/main" id="{16372CAA-BDD3-46F1-BC53-A435A5100186}"/>
              </a:ext>
            </a:extLst>
          </p:cNvPr>
          <p:cNvSpPr>
            <a:spLocks noGrp="1"/>
          </p:cNvSpPr>
          <p:nvPr>
            <p:ph idx="1"/>
          </p:nvPr>
        </p:nvSpPr>
        <p:spPr>
          <a:xfrm>
            <a:off x="1097280" y="1845734"/>
            <a:ext cx="10058400" cy="4023360"/>
          </a:xfrm>
        </p:spPr>
        <p:txBody>
          <a:bodyPr/>
          <a:lstStyle/>
          <a:p>
            <a:pPr>
              <a:buFont typeface="Arial" panose="020B0604020202020204" pitchFamily="34" charset="0"/>
              <a:buChar char="•"/>
            </a:pPr>
            <a:r>
              <a:rPr lang="en-GB" dirty="0"/>
              <a:t> </a:t>
            </a:r>
            <a:r>
              <a:rPr lang="en-GB" b="1" dirty="0"/>
              <a:t>Better update techniques</a:t>
            </a:r>
          </a:p>
          <a:p>
            <a:pPr lvl="1">
              <a:buFont typeface="Arial" panose="020B0604020202020204" pitchFamily="34" charset="0"/>
              <a:buChar char="•"/>
            </a:pPr>
            <a:r>
              <a:rPr lang="en-GB" dirty="0"/>
              <a:t>Adam (Kingman &amp; Ba, 2014)</a:t>
            </a:r>
          </a:p>
          <a:p>
            <a:pPr lvl="1">
              <a:buFont typeface="Arial" panose="020B0604020202020204" pitchFamily="34" charset="0"/>
              <a:buChar char="•"/>
            </a:pPr>
            <a:r>
              <a:rPr lang="en-GB" dirty="0" err="1"/>
              <a:t>Adagrad</a:t>
            </a:r>
            <a:r>
              <a:rPr lang="en-GB" dirty="0"/>
              <a:t> (Duchy et al., 2011)</a:t>
            </a:r>
          </a:p>
          <a:p>
            <a:pPr lvl="1">
              <a:buFont typeface="Arial" panose="020B0604020202020204" pitchFamily="34" charset="0"/>
              <a:buChar char="•"/>
            </a:pPr>
            <a:r>
              <a:rPr lang="en-GB" dirty="0" err="1"/>
              <a:t>Adadelta</a:t>
            </a:r>
            <a:r>
              <a:rPr lang="en-GB" dirty="0"/>
              <a:t> (</a:t>
            </a:r>
            <a:r>
              <a:rPr lang="en-GB" dirty="0" err="1"/>
              <a:t>Zeiler</a:t>
            </a:r>
            <a:r>
              <a:rPr lang="en-GB" dirty="0"/>
              <a:t>, 2012)</a:t>
            </a:r>
          </a:p>
          <a:p>
            <a:pPr lvl="1">
              <a:buFont typeface="Arial" panose="020B0604020202020204" pitchFamily="34" charset="0"/>
              <a:buChar char="•"/>
            </a:pPr>
            <a:r>
              <a:rPr lang="en-GB" dirty="0" err="1"/>
              <a:t>RMSProp</a:t>
            </a:r>
            <a:r>
              <a:rPr lang="en-GB" dirty="0"/>
              <a:t> (</a:t>
            </a:r>
            <a:r>
              <a:rPr lang="en-GB" dirty="0" err="1"/>
              <a:t>Tieleman</a:t>
            </a:r>
            <a:r>
              <a:rPr lang="en-GB" dirty="0"/>
              <a:t> &amp; Hinton, 2012)</a:t>
            </a:r>
          </a:p>
          <a:p>
            <a:pPr lvl="1">
              <a:buFont typeface="Arial" panose="020B0604020202020204" pitchFamily="34" charset="0"/>
              <a:buChar char="•"/>
            </a:pPr>
            <a:r>
              <a:rPr lang="en-GB" dirty="0"/>
              <a:t>Contrastive Divergence for RBMs (Hinton, 2002)</a:t>
            </a:r>
          </a:p>
        </p:txBody>
      </p:sp>
    </p:spTree>
    <p:extLst>
      <p:ext uri="{BB962C8B-B14F-4D97-AF65-F5344CB8AC3E}">
        <p14:creationId xmlns:p14="http://schemas.microsoft.com/office/powerpoint/2010/main" val="2024911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79DAE-C141-48DB-810E-C070C30081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2FD90C3-6350-4D5B-9738-6E94EDF30F7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41497DE5-0939-4D1D-9350-0C5E1B209C6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CC70ED-6C63-4537-B7EB-51990D6C0A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6E24C1-2968-40DC-A36E-F6B85F0F075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6D4F4A9-D108-492C-8C78-FB42A56ED9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2274" y="905933"/>
            <a:ext cx="10079456" cy="5039728"/>
          </a:xfrm>
          <a:prstGeom prst="rect">
            <a:avLst/>
          </a:prstGeom>
        </p:spPr>
      </p:pic>
      <p:pic>
        <p:nvPicPr>
          <p:cNvPr id="7" name="Picture 6">
            <a:extLst>
              <a:ext uri="{FF2B5EF4-FFF2-40B4-BE49-F238E27FC236}">
                <a16:creationId xmlns:a16="http://schemas.microsoft.com/office/drawing/2014/main" id="{ABFDC24C-363D-4E6D-8A55-A20B5319E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33" y="521208"/>
            <a:ext cx="11146536" cy="5644175"/>
          </a:xfrm>
          <a:prstGeom prst="rect">
            <a:avLst/>
          </a:prstGeom>
        </p:spPr>
      </p:pic>
      <p:pic>
        <p:nvPicPr>
          <p:cNvPr id="9" name="Picture 8">
            <a:extLst>
              <a:ext uri="{FF2B5EF4-FFF2-40B4-BE49-F238E27FC236}">
                <a16:creationId xmlns:a16="http://schemas.microsoft.com/office/drawing/2014/main" id="{39742D58-A69C-4D27-A87A-452C6F466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048" y="610444"/>
            <a:ext cx="10794076" cy="5465702"/>
          </a:xfrm>
          <a:prstGeom prst="rect">
            <a:avLst/>
          </a:prstGeom>
        </p:spPr>
      </p:pic>
      <p:pic>
        <p:nvPicPr>
          <p:cNvPr id="13" name="Picture 12">
            <a:extLst>
              <a:ext uri="{FF2B5EF4-FFF2-40B4-BE49-F238E27FC236}">
                <a16:creationId xmlns:a16="http://schemas.microsoft.com/office/drawing/2014/main" id="{C32A7B95-544B-4DEE-9832-24F4CFB744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299" y="684674"/>
            <a:ext cx="10936864" cy="5333741"/>
          </a:xfrm>
          <a:prstGeom prst="rect">
            <a:avLst/>
          </a:prstGeom>
        </p:spPr>
      </p:pic>
      <p:pic>
        <p:nvPicPr>
          <p:cNvPr id="17" name="Picture 16">
            <a:extLst>
              <a:ext uri="{FF2B5EF4-FFF2-40B4-BE49-F238E27FC236}">
                <a16:creationId xmlns:a16="http://schemas.microsoft.com/office/drawing/2014/main" id="{1CEA9D89-F4FC-496B-9490-21853531BC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697" y="735189"/>
            <a:ext cx="10873491" cy="5504423"/>
          </a:xfrm>
          <a:prstGeom prst="rect">
            <a:avLst/>
          </a:prstGeom>
        </p:spPr>
      </p:pic>
      <p:sp>
        <p:nvSpPr>
          <p:cNvPr id="19" name="TextBox 18">
            <a:extLst>
              <a:ext uri="{FF2B5EF4-FFF2-40B4-BE49-F238E27FC236}">
                <a16:creationId xmlns:a16="http://schemas.microsoft.com/office/drawing/2014/main" id="{C59A6B56-4C61-4CEE-A1AE-C51ECA577E65}"/>
              </a:ext>
            </a:extLst>
          </p:cNvPr>
          <p:cNvSpPr txBox="1"/>
          <p:nvPr/>
        </p:nvSpPr>
        <p:spPr>
          <a:xfrm>
            <a:off x="400358" y="6408545"/>
            <a:ext cx="3838615" cy="369332"/>
          </a:xfrm>
          <a:prstGeom prst="rect">
            <a:avLst/>
          </a:prstGeom>
          <a:noFill/>
        </p:spPr>
        <p:txBody>
          <a:bodyPr wrap="none" rtlCol="0">
            <a:spAutoFit/>
          </a:bodyPr>
          <a:lstStyle/>
          <a:p>
            <a:r>
              <a:rPr lang="en-GB" dirty="0">
                <a:solidFill>
                  <a:schemeClr val="bg1"/>
                </a:solidFill>
              </a:rPr>
              <a:t>Pictures provided by Prof: Peter </a:t>
            </a:r>
            <a:r>
              <a:rPr lang="en-GB" dirty="0" err="1">
                <a:solidFill>
                  <a:schemeClr val="bg1"/>
                </a:solidFill>
              </a:rPr>
              <a:t>Vrancx</a:t>
            </a:r>
            <a:endParaRPr lang="en-GB" dirty="0">
              <a:solidFill>
                <a:schemeClr val="bg1"/>
              </a:solidFill>
            </a:endParaRPr>
          </a:p>
        </p:txBody>
      </p:sp>
    </p:spTree>
    <p:extLst>
      <p:ext uri="{BB962C8B-B14F-4D97-AF65-F5344CB8AC3E}">
        <p14:creationId xmlns:p14="http://schemas.microsoft.com/office/powerpoint/2010/main" val="7738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6E84-48A0-4ED7-9EBF-CC01542870FE}"/>
              </a:ext>
            </a:extLst>
          </p:cNvPr>
          <p:cNvSpPr>
            <a:spLocks noGrp="1"/>
          </p:cNvSpPr>
          <p:nvPr>
            <p:ph type="ctrTitle"/>
          </p:nvPr>
        </p:nvSpPr>
        <p:spPr/>
        <p:txBody>
          <a:bodyPr/>
          <a:lstStyle/>
          <a:p>
            <a:r>
              <a:rPr lang="en-GB" dirty="0"/>
              <a:t>Applications</a:t>
            </a:r>
          </a:p>
        </p:txBody>
      </p:sp>
      <p:sp>
        <p:nvSpPr>
          <p:cNvPr id="3" name="Subtitle 2">
            <a:extLst>
              <a:ext uri="{FF2B5EF4-FFF2-40B4-BE49-F238E27FC236}">
                <a16:creationId xmlns:a16="http://schemas.microsoft.com/office/drawing/2014/main" id="{3849424B-5873-4A5C-97B3-78C33E85FAD1}"/>
              </a:ext>
            </a:extLst>
          </p:cNvPr>
          <p:cNvSpPr>
            <a:spLocks noGrp="1"/>
          </p:cNvSpPr>
          <p:nvPr>
            <p:ph type="subTitle" idx="1"/>
          </p:nvPr>
        </p:nvSpPr>
        <p:spPr/>
        <p:txBody>
          <a:bodyPr/>
          <a:lstStyle/>
          <a:p>
            <a:r>
              <a:rPr lang="en-GB" dirty="0"/>
              <a:t>Deep Learning</a:t>
            </a:r>
          </a:p>
        </p:txBody>
      </p:sp>
    </p:spTree>
    <p:extLst>
      <p:ext uri="{BB962C8B-B14F-4D97-AF65-F5344CB8AC3E}">
        <p14:creationId xmlns:p14="http://schemas.microsoft.com/office/powerpoint/2010/main" val="207214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15D7-D05C-44B7-850C-31E1B1611401}"/>
              </a:ext>
            </a:extLst>
          </p:cNvPr>
          <p:cNvSpPr>
            <a:spLocks noGrp="1"/>
          </p:cNvSpPr>
          <p:nvPr>
            <p:ph type="title"/>
          </p:nvPr>
        </p:nvSpPr>
        <p:spPr/>
        <p:txBody>
          <a:bodyPr/>
          <a:lstStyle/>
          <a:p>
            <a:r>
              <a:rPr lang="en-GB" dirty="0"/>
              <a:t>A good place to start</a:t>
            </a:r>
          </a:p>
        </p:txBody>
      </p:sp>
      <p:pic>
        <p:nvPicPr>
          <p:cNvPr id="5" name="Content Placeholder 4">
            <a:extLst>
              <a:ext uri="{FF2B5EF4-FFF2-40B4-BE49-F238E27FC236}">
                <a16:creationId xmlns:a16="http://schemas.microsoft.com/office/drawing/2014/main" id="{FF8644ED-5729-4CCA-875E-45343DD490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841" y="1895344"/>
            <a:ext cx="3080736" cy="4022725"/>
          </a:xfrm>
        </p:spPr>
      </p:pic>
      <p:pic>
        <p:nvPicPr>
          <p:cNvPr id="7" name="Picture 6">
            <a:extLst>
              <a:ext uri="{FF2B5EF4-FFF2-40B4-BE49-F238E27FC236}">
                <a16:creationId xmlns:a16="http://schemas.microsoft.com/office/drawing/2014/main" id="{34958D9A-B528-44B2-A996-3585A0465269}"/>
              </a:ext>
            </a:extLst>
          </p:cNvPr>
          <p:cNvPicPr>
            <a:picLocks noChangeAspect="1"/>
          </p:cNvPicPr>
          <p:nvPr/>
        </p:nvPicPr>
        <p:blipFill>
          <a:blip r:embed="rId4"/>
          <a:stretch>
            <a:fillRect/>
          </a:stretch>
        </p:blipFill>
        <p:spPr>
          <a:xfrm>
            <a:off x="8156607" y="4336919"/>
            <a:ext cx="3305175" cy="1581150"/>
          </a:xfrm>
          <a:prstGeom prst="rect">
            <a:avLst/>
          </a:prstGeom>
        </p:spPr>
      </p:pic>
      <p:pic>
        <p:nvPicPr>
          <p:cNvPr id="9" name="Picture 8">
            <a:extLst>
              <a:ext uri="{FF2B5EF4-FFF2-40B4-BE49-F238E27FC236}">
                <a16:creationId xmlns:a16="http://schemas.microsoft.com/office/drawing/2014/main" id="{1433A381-3BCB-4A0E-914F-3F0AFB19D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466" y="3818629"/>
            <a:ext cx="2980374" cy="1676460"/>
          </a:xfrm>
          <a:prstGeom prst="rect">
            <a:avLst/>
          </a:prstGeom>
        </p:spPr>
      </p:pic>
      <p:sp>
        <p:nvSpPr>
          <p:cNvPr id="10" name="TextBox 9">
            <a:extLst>
              <a:ext uri="{FF2B5EF4-FFF2-40B4-BE49-F238E27FC236}">
                <a16:creationId xmlns:a16="http://schemas.microsoft.com/office/drawing/2014/main" id="{CC633C44-5F18-4854-A663-82EFCF4C043E}"/>
              </a:ext>
            </a:extLst>
          </p:cNvPr>
          <p:cNvSpPr txBox="1"/>
          <p:nvPr/>
        </p:nvSpPr>
        <p:spPr>
          <a:xfrm>
            <a:off x="4413350" y="2572452"/>
            <a:ext cx="6192981" cy="1200329"/>
          </a:xfrm>
          <a:prstGeom prst="rect">
            <a:avLst/>
          </a:prstGeom>
          <a:noFill/>
        </p:spPr>
        <p:txBody>
          <a:bodyPr wrap="square" rtlCol="0">
            <a:spAutoFit/>
          </a:bodyPr>
          <a:lstStyle/>
          <a:p>
            <a:pPr marL="285750" indent="-285750">
              <a:buFont typeface="Arial" panose="020B0604020202020204" pitchFamily="34" charset="0"/>
              <a:buChar char="•"/>
            </a:pPr>
            <a:r>
              <a:rPr lang="en-GB" dirty="0">
                <a:hlinkClick r:id="rId6"/>
              </a:rPr>
              <a:t>https://github.com/floodsung/Deep-Learning-Papers-Reading-Roadmap</a:t>
            </a:r>
            <a:endParaRPr lang="en-GB" dirty="0"/>
          </a:p>
          <a:p>
            <a:pPr marL="285750" indent="-285750">
              <a:buFont typeface="Arial" panose="020B0604020202020204" pitchFamily="34" charset="0"/>
              <a:buChar char="•"/>
            </a:pPr>
            <a:r>
              <a:rPr lang="en-GB" dirty="0">
                <a:hlinkClick r:id="rId7"/>
              </a:rPr>
              <a:t>https://gist.github.com/allanbian1017/33a594a61a47222faf40c908ee1c7518</a:t>
            </a:r>
            <a:endParaRPr lang="en-GB" dirty="0"/>
          </a:p>
        </p:txBody>
      </p:sp>
    </p:spTree>
    <p:extLst>
      <p:ext uri="{BB962C8B-B14F-4D97-AF65-F5344CB8AC3E}">
        <p14:creationId xmlns:p14="http://schemas.microsoft.com/office/powerpoint/2010/main" val="1151688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9232C-ED6C-4B48-96DF-D282D237625E}"/>
              </a:ext>
            </a:extLst>
          </p:cNvPr>
          <p:cNvSpPr>
            <a:spLocks noGrp="1"/>
          </p:cNvSpPr>
          <p:nvPr>
            <p:ph type="title"/>
          </p:nvPr>
        </p:nvSpPr>
        <p:spPr/>
        <p:txBody>
          <a:bodyPr/>
          <a:lstStyle/>
          <a:p>
            <a:r>
              <a:rPr lang="en-GB" dirty="0"/>
              <a:t>AMP-Foot (robotics)</a:t>
            </a:r>
          </a:p>
        </p:txBody>
      </p:sp>
      <p:pic>
        <p:nvPicPr>
          <p:cNvPr id="4" name="Online Media 3">
            <a:hlinkClick r:id="" action="ppaction://media"/>
            <a:extLst>
              <a:ext uri="{FF2B5EF4-FFF2-40B4-BE49-F238E27FC236}">
                <a16:creationId xmlns:a16="http://schemas.microsoft.com/office/drawing/2014/main" id="{FB696286-4E7E-4AFE-87B8-93D01F1B0124}"/>
              </a:ext>
            </a:extLst>
          </p:cNvPr>
          <p:cNvPicPr>
            <a:picLocks noGrp="1" noRot="1" noChangeAspect="1"/>
          </p:cNvPicPr>
          <p:nvPr>
            <p:ph idx="1"/>
            <a:videoFile r:link="rId1"/>
          </p:nvPr>
        </p:nvPicPr>
        <p:blipFill>
          <a:blip r:embed="rId3"/>
          <a:stretch>
            <a:fillRect/>
          </a:stretch>
        </p:blipFill>
        <p:spPr>
          <a:xfrm>
            <a:off x="6368973" y="2077906"/>
            <a:ext cx="4709152" cy="3531864"/>
          </a:xfrm>
          <a:prstGeom prst="rect">
            <a:avLst/>
          </a:prstGeom>
        </p:spPr>
      </p:pic>
      <p:pic>
        <p:nvPicPr>
          <p:cNvPr id="6" name="Picture 5">
            <a:extLst>
              <a:ext uri="{FF2B5EF4-FFF2-40B4-BE49-F238E27FC236}">
                <a16:creationId xmlns:a16="http://schemas.microsoft.com/office/drawing/2014/main" id="{2434C356-82AD-4941-8DE8-E48C1A060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17" y="3048629"/>
            <a:ext cx="2804402" cy="1590416"/>
          </a:xfrm>
          <a:prstGeom prst="rect">
            <a:avLst/>
          </a:prstGeom>
        </p:spPr>
      </p:pic>
      <p:sp>
        <p:nvSpPr>
          <p:cNvPr id="9" name="Rectangle 8">
            <a:extLst>
              <a:ext uri="{FF2B5EF4-FFF2-40B4-BE49-F238E27FC236}">
                <a16:creationId xmlns:a16="http://schemas.microsoft.com/office/drawing/2014/main" id="{900C7816-F726-452D-891F-EB3260FE6ABA}"/>
              </a:ext>
            </a:extLst>
          </p:cNvPr>
          <p:cNvSpPr/>
          <p:nvPr/>
        </p:nvSpPr>
        <p:spPr>
          <a:xfrm>
            <a:off x="4276279" y="3526716"/>
            <a:ext cx="1031132" cy="634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DL</a:t>
            </a:r>
          </a:p>
        </p:txBody>
      </p:sp>
      <p:cxnSp>
        <p:nvCxnSpPr>
          <p:cNvPr id="11" name="Straight Arrow Connector 10">
            <a:extLst>
              <a:ext uri="{FF2B5EF4-FFF2-40B4-BE49-F238E27FC236}">
                <a16:creationId xmlns:a16="http://schemas.microsoft.com/office/drawing/2014/main" id="{733DBFF3-329A-4673-AEE2-A28134B1CE69}"/>
              </a:ext>
            </a:extLst>
          </p:cNvPr>
          <p:cNvCxnSpPr>
            <a:cxnSpLocks/>
            <a:stCxn id="6" idx="3"/>
            <a:endCxn id="9" idx="1"/>
          </p:cNvCxnSpPr>
          <p:nvPr/>
        </p:nvCxnSpPr>
        <p:spPr>
          <a:xfrm>
            <a:off x="3265119" y="3843837"/>
            <a:ext cx="101116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585EB2E-248B-4469-A61A-4CC1A418D8BF}"/>
              </a:ext>
            </a:extLst>
          </p:cNvPr>
          <p:cNvCxnSpPr>
            <a:stCxn id="9" idx="3"/>
            <a:endCxn id="4" idx="1"/>
          </p:cNvCxnSpPr>
          <p:nvPr/>
        </p:nvCxnSpPr>
        <p:spPr>
          <a:xfrm>
            <a:off x="5307411" y="3843838"/>
            <a:ext cx="10615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042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2579DAE-C141-48DB-810E-C070C30081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02FD90C3-6350-4D5B-9738-6E94EDF30F7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41497DE5-0939-4D1D-9350-0C5E1B209C6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CCC70ED-6C63-4537-B7EB-51990D6C0A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76E24C1-2968-40DC-A36E-F6B85F0F075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lh3.googleusercontent.com/W1jtT97wQcF8kPzZLNx32rltbpcFpZd-oyK40kiWQSO3lr6UbqDLXGL2EkoC8e-N1NZyMsz7104O2I0wO2r6gCk1vjit_o0EPnmYUD2VJETdWisdjZE4Nx4OJMXq8bmOhcgIXu3TyJ0">
            <a:extLst>
              <a:ext uri="{FF2B5EF4-FFF2-40B4-BE49-F238E27FC236}">
                <a16:creationId xmlns:a16="http://schemas.microsoft.com/office/drawing/2014/main" id="{EFE71442-E8E2-4B42-AF30-6534783884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2243" y="905933"/>
            <a:ext cx="8959517" cy="503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02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FA4CD5CB-D209-4D70-8CA4-629731C592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93ACC25-C262-417A-8AA9-0641C772BD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B4C27B90-DF2B-4D00-BA07-18ED774CD2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3" name="Straight Connector 82">
            <a:extLst>
              <a:ext uri="{FF2B5EF4-FFF2-40B4-BE49-F238E27FC236}">
                <a16:creationId xmlns:a16="http://schemas.microsoft.com/office/drawing/2014/main" id="{5C6A2BAE-B461-4B55-8E1F-0722ABDD13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c8eab872fc11a77f-435420.png">
            <a:extLst>
              <a:ext uri="{FF2B5EF4-FFF2-40B4-BE49-F238E27FC236}">
                <a16:creationId xmlns:a16="http://schemas.microsoft.com/office/drawing/2014/main" id="{EF96D951-8ABE-4925-8EF3-E67F901F03E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3999" y="1223098"/>
            <a:ext cx="6912217" cy="3888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D1C939-B562-467F-B146-B3BADAC876D6}"/>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Art</a:t>
            </a:r>
          </a:p>
        </p:txBody>
      </p:sp>
    </p:spTree>
    <p:extLst>
      <p:ext uri="{BB962C8B-B14F-4D97-AF65-F5344CB8AC3E}">
        <p14:creationId xmlns:p14="http://schemas.microsoft.com/office/powerpoint/2010/main" val="73489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7C64-084C-49EB-9D1E-C24A9D170BB2}"/>
              </a:ext>
            </a:extLst>
          </p:cNvPr>
          <p:cNvSpPr>
            <a:spLocks noGrp="1"/>
          </p:cNvSpPr>
          <p:nvPr>
            <p:ph type="title"/>
          </p:nvPr>
        </p:nvSpPr>
        <p:spPr/>
        <p:txBody>
          <a:bodyPr/>
          <a:lstStyle/>
          <a:p>
            <a:r>
              <a:rPr lang="en-GB" dirty="0"/>
              <a:t>Complicated games (partly)</a:t>
            </a:r>
          </a:p>
        </p:txBody>
      </p:sp>
      <p:pic>
        <p:nvPicPr>
          <p:cNvPr id="5" name="Content Placeholder 4">
            <a:extLst>
              <a:ext uri="{FF2B5EF4-FFF2-40B4-BE49-F238E27FC236}">
                <a16:creationId xmlns:a16="http://schemas.microsoft.com/office/drawing/2014/main" id="{E8FC306F-4C2A-46E7-90B7-6C31480B2D7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2719" y="2174197"/>
            <a:ext cx="5293761" cy="3527914"/>
          </a:xfrm>
        </p:spPr>
      </p:pic>
      <p:pic>
        <p:nvPicPr>
          <p:cNvPr id="6" name="Online Media 5">
            <a:hlinkClick r:id="" action="ppaction://media"/>
            <a:extLst>
              <a:ext uri="{FF2B5EF4-FFF2-40B4-BE49-F238E27FC236}">
                <a16:creationId xmlns:a16="http://schemas.microsoft.com/office/drawing/2014/main" id="{624E7784-3D31-4C4F-ACF7-947EE417A376}"/>
              </a:ext>
            </a:extLst>
          </p:cNvPr>
          <p:cNvPicPr>
            <a:picLocks noRot="1" noChangeAspect="1"/>
          </p:cNvPicPr>
          <p:nvPr>
            <a:videoFile r:link="rId1"/>
          </p:nvPr>
        </p:nvPicPr>
        <p:blipFill>
          <a:blip r:embed="rId5"/>
          <a:stretch>
            <a:fillRect/>
          </a:stretch>
        </p:blipFill>
        <p:spPr>
          <a:xfrm>
            <a:off x="6409113" y="2136371"/>
            <a:ext cx="4804756" cy="3603567"/>
          </a:xfrm>
          <a:prstGeom prst="rect">
            <a:avLst/>
          </a:prstGeom>
        </p:spPr>
      </p:pic>
    </p:spTree>
    <p:extLst>
      <p:ext uri="{BB962C8B-B14F-4D97-AF65-F5344CB8AC3E}">
        <p14:creationId xmlns:p14="http://schemas.microsoft.com/office/powerpoint/2010/main" val="1804436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4">
            <a:extLst>
              <a:ext uri="{FF2B5EF4-FFF2-40B4-BE49-F238E27FC236}">
                <a16:creationId xmlns:a16="http://schemas.microsoft.com/office/drawing/2014/main"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Rectangle 76">
            <a:extLst>
              <a:ext uri="{FF2B5EF4-FFF2-40B4-BE49-F238E27FC236}">
                <a16:creationId xmlns:a16="http://schemas.microsoft.com/office/drawing/2014/main"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4" name="Straight Connector 78">
            <a:extLst>
              <a:ext uri="{FF2B5EF4-FFF2-40B4-BE49-F238E27FC236}">
                <a16:creationId xmlns:a16="http://schemas.microsoft.com/office/drawing/2014/main"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5" name="Rectangle 80">
            <a:extLst>
              <a:ext uri="{FF2B5EF4-FFF2-40B4-BE49-F238E27FC236}">
                <a16:creationId xmlns:a16="http://schemas.microsoft.com/office/drawing/2014/main" id="{5A1B47C8-47A0-4A88-8830-6DEA3B5DE3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030" name="Picture 6" descr="NN.gif">
            <a:extLst>
              <a:ext uri="{FF2B5EF4-FFF2-40B4-BE49-F238E27FC236}">
                <a16:creationId xmlns:a16="http://schemas.microsoft.com/office/drawing/2014/main" id="{F27284E4-7CC9-4E52-BC47-C328790FD175}"/>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9587" y="1544815"/>
            <a:ext cx="6275667" cy="4434705"/>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984BBFDD-E720-4805-A9C8-129FBBF6DD7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5AC4BE46-4A77-42FE-9D15-065CDB2F847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CA52AED-6976-4BB7-80C1-D226F292C1B6}"/>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Deep Learning architecture</a:t>
            </a:r>
          </a:p>
        </p:txBody>
      </p:sp>
      <p:sp>
        <p:nvSpPr>
          <p:cNvPr id="4" name="TextBox 3">
            <a:extLst>
              <a:ext uri="{FF2B5EF4-FFF2-40B4-BE49-F238E27FC236}">
                <a16:creationId xmlns:a16="http://schemas.microsoft.com/office/drawing/2014/main" id="{C6A4D394-BD17-473F-A107-3ABEBB85CAAF}"/>
              </a:ext>
            </a:extLst>
          </p:cNvPr>
          <p:cNvSpPr txBox="1"/>
          <p:nvPr/>
        </p:nvSpPr>
        <p:spPr>
          <a:xfrm>
            <a:off x="8194573" y="3832413"/>
            <a:ext cx="2496453" cy="1200329"/>
          </a:xfrm>
          <a:prstGeom prst="rect">
            <a:avLst/>
          </a:prstGeom>
          <a:noFill/>
        </p:spPr>
        <p:txBody>
          <a:bodyPr wrap="none" rtlCol="0">
            <a:spAutoFit/>
          </a:bodyPr>
          <a:lstStyle/>
          <a:p>
            <a:r>
              <a:rPr lang="en-GB" dirty="0">
                <a:solidFill>
                  <a:schemeClr val="bg1"/>
                </a:solidFill>
              </a:rPr>
              <a:t>Fully connected network</a:t>
            </a:r>
          </a:p>
          <a:p>
            <a:pPr marL="285750" indent="-285750">
              <a:buFont typeface="Arial" panose="020B0604020202020204" pitchFamily="34" charset="0"/>
              <a:buChar char="•"/>
            </a:pPr>
            <a:r>
              <a:rPr lang="en-GB" dirty="0">
                <a:solidFill>
                  <a:schemeClr val="bg1"/>
                </a:solidFill>
              </a:rPr>
              <a:t>1 Input layer</a:t>
            </a:r>
          </a:p>
          <a:p>
            <a:pPr marL="285750" indent="-285750">
              <a:buFont typeface="Arial" panose="020B0604020202020204" pitchFamily="34" charset="0"/>
              <a:buChar char="•"/>
            </a:pPr>
            <a:r>
              <a:rPr lang="en-GB" dirty="0">
                <a:solidFill>
                  <a:schemeClr val="bg1"/>
                </a:solidFill>
              </a:rPr>
              <a:t>2 Hidden layers</a:t>
            </a:r>
          </a:p>
          <a:p>
            <a:pPr marL="285750" indent="-285750">
              <a:buFont typeface="Arial" panose="020B0604020202020204" pitchFamily="34" charset="0"/>
              <a:buChar char="•"/>
            </a:pPr>
            <a:r>
              <a:rPr lang="en-GB" dirty="0">
                <a:solidFill>
                  <a:schemeClr val="bg1"/>
                </a:solidFill>
              </a:rPr>
              <a:t>1 Output layer</a:t>
            </a:r>
          </a:p>
        </p:txBody>
      </p:sp>
      <p:sp>
        <p:nvSpPr>
          <p:cNvPr id="5" name="TextBox 4">
            <a:extLst>
              <a:ext uri="{FF2B5EF4-FFF2-40B4-BE49-F238E27FC236}">
                <a16:creationId xmlns:a16="http://schemas.microsoft.com/office/drawing/2014/main" id="{3ACF4FD3-8F4E-45E7-B81E-03500537B369}"/>
              </a:ext>
            </a:extLst>
          </p:cNvPr>
          <p:cNvSpPr txBox="1"/>
          <p:nvPr/>
        </p:nvSpPr>
        <p:spPr>
          <a:xfrm>
            <a:off x="735807" y="1047709"/>
            <a:ext cx="6639693" cy="1200329"/>
          </a:xfrm>
          <a:prstGeom prst="rect">
            <a:avLst/>
          </a:prstGeom>
          <a:noFill/>
        </p:spPr>
        <p:txBody>
          <a:bodyPr wrap="square" rtlCol="0">
            <a:spAutoFit/>
          </a:bodyPr>
          <a:lstStyle/>
          <a:p>
            <a:r>
              <a:rPr lang="en-US" i="1" dirty="0">
                <a:solidFill>
                  <a:schemeClr val="tx1">
                    <a:lumMod val="50000"/>
                    <a:lumOff val="50000"/>
                  </a:schemeClr>
                </a:solidFill>
              </a:rPr>
              <a:t>“Allow computers to learn from experience and understand the world in terms of a hierarchy of concepts,  with each concept defined in terms of its relation to simpler concepts”</a:t>
            </a:r>
            <a:endParaRPr lang="en-US" dirty="0">
              <a:solidFill>
                <a:schemeClr val="tx1">
                  <a:lumMod val="50000"/>
                  <a:lumOff val="50000"/>
                </a:schemeClr>
              </a:solidFill>
            </a:endParaRPr>
          </a:p>
          <a:p>
            <a:endParaRPr lang="en-GB" dirty="0">
              <a:solidFill>
                <a:schemeClr val="tx1">
                  <a:lumMod val="50000"/>
                  <a:lumOff val="50000"/>
                </a:schemeClr>
              </a:solidFill>
            </a:endParaRPr>
          </a:p>
        </p:txBody>
      </p:sp>
      <p:sp>
        <p:nvSpPr>
          <p:cNvPr id="6" name="TextBox 5">
            <a:extLst>
              <a:ext uri="{FF2B5EF4-FFF2-40B4-BE49-F238E27FC236}">
                <a16:creationId xmlns:a16="http://schemas.microsoft.com/office/drawing/2014/main" id="{E14C8655-B7A2-4BEB-9CB5-8C7386396C6D}"/>
              </a:ext>
            </a:extLst>
          </p:cNvPr>
          <p:cNvSpPr txBox="1"/>
          <p:nvPr/>
        </p:nvSpPr>
        <p:spPr>
          <a:xfrm>
            <a:off x="240519" y="173504"/>
            <a:ext cx="7099393" cy="646331"/>
          </a:xfrm>
          <a:prstGeom prst="rect">
            <a:avLst/>
          </a:prstGeom>
          <a:noFill/>
        </p:spPr>
        <p:txBody>
          <a:bodyPr wrap="square" rtlCol="0">
            <a:spAutoFit/>
          </a:bodyPr>
          <a:lstStyle/>
          <a:p>
            <a:r>
              <a:rPr lang="en-GB" dirty="0"/>
              <a:t>Deep Learning &amp; Neural networks are treated as synonyms: However is generally described as:</a:t>
            </a:r>
          </a:p>
        </p:txBody>
      </p:sp>
      <p:sp>
        <p:nvSpPr>
          <p:cNvPr id="7" name="Rectangle 6">
            <a:extLst>
              <a:ext uri="{FF2B5EF4-FFF2-40B4-BE49-F238E27FC236}">
                <a16:creationId xmlns:a16="http://schemas.microsoft.com/office/drawing/2014/main" id="{B5700D89-43BD-456A-B863-BB1EC0FFCD2B}"/>
              </a:ext>
            </a:extLst>
          </p:cNvPr>
          <p:cNvSpPr/>
          <p:nvPr/>
        </p:nvSpPr>
        <p:spPr>
          <a:xfrm>
            <a:off x="445994" y="6002441"/>
            <a:ext cx="6096000" cy="646331"/>
          </a:xfrm>
          <a:prstGeom prst="rect">
            <a:avLst/>
          </a:prstGeom>
        </p:spPr>
        <p:txBody>
          <a:bodyPr>
            <a:spAutoFit/>
          </a:bodyPr>
          <a:lstStyle/>
          <a:p>
            <a:r>
              <a:rPr lang="en-GB" dirty="0"/>
              <a:t>Deep Learning is a powerful set of techniques that allow us to learn Neural Networks</a:t>
            </a:r>
          </a:p>
        </p:txBody>
      </p:sp>
    </p:spTree>
    <p:extLst>
      <p:ext uri="{BB962C8B-B14F-4D97-AF65-F5344CB8AC3E}">
        <p14:creationId xmlns:p14="http://schemas.microsoft.com/office/powerpoint/2010/main" val="398161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9">
            <a:extLst>
              <a:ext uri="{FF2B5EF4-FFF2-40B4-BE49-F238E27FC236}">
                <a16:creationId xmlns:a16="http://schemas.microsoft.com/office/drawing/2014/main"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D0DE514-8876-4D18-A995-61A5C1F813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DA791C-FFCF-422E-8775-BDA6C0E5ECF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0DCF8855-3530-4F46-A4CB-3B6686EEE4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a:extLst>
              <a:ext uri="{FF2B5EF4-FFF2-40B4-BE49-F238E27FC236}">
                <a16:creationId xmlns:a16="http://schemas.microsoft.com/office/drawing/2014/main" id="{7004DAAC-F50C-40B6-AB33-B4FCD30FAE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4286" y="643538"/>
            <a:ext cx="8464528" cy="3618586"/>
          </a:xfrm>
          <a:prstGeom prst="rect">
            <a:avLst/>
          </a:prstGeom>
        </p:spPr>
      </p:pic>
      <p:sp>
        <p:nvSpPr>
          <p:cNvPr id="2" name="Title 1">
            <a:extLst>
              <a:ext uri="{FF2B5EF4-FFF2-40B4-BE49-F238E27FC236}">
                <a16:creationId xmlns:a16="http://schemas.microsoft.com/office/drawing/2014/main" id="{A76765BD-BBC5-4913-AAF8-792B543715B2}"/>
              </a:ext>
            </a:extLst>
          </p:cNvPr>
          <p:cNvSpPr>
            <a:spLocks noGrp="1"/>
          </p:cNvSpPr>
          <p:nvPr>
            <p:ph type="title"/>
          </p:nvPr>
        </p:nvSpPr>
        <p:spPr>
          <a:xfrm>
            <a:off x="763289" y="5042277"/>
            <a:ext cx="10058400" cy="822960"/>
          </a:xfrm>
        </p:spPr>
        <p:txBody>
          <a:bodyPr vert="horz" lIns="91440" tIns="45720" rIns="91440" bIns="45720" rtlCol="0" anchor="b">
            <a:normAutofit/>
          </a:bodyPr>
          <a:lstStyle/>
          <a:p>
            <a:r>
              <a:rPr lang="en-US" sz="3600" dirty="0">
                <a:solidFill>
                  <a:srgbClr val="FFFFFF"/>
                </a:solidFill>
              </a:rPr>
              <a:t>Perceptron </a:t>
            </a:r>
          </a:p>
        </p:txBody>
      </p:sp>
      <p:sp>
        <p:nvSpPr>
          <p:cNvPr id="6" name="TextBox 5">
            <a:extLst>
              <a:ext uri="{FF2B5EF4-FFF2-40B4-BE49-F238E27FC236}">
                <a16:creationId xmlns:a16="http://schemas.microsoft.com/office/drawing/2014/main" id="{D0AB21AD-83EF-4C63-AED0-612557547F91}"/>
              </a:ext>
            </a:extLst>
          </p:cNvPr>
          <p:cNvSpPr txBox="1"/>
          <p:nvPr/>
        </p:nvSpPr>
        <p:spPr>
          <a:xfrm>
            <a:off x="1089862" y="5875707"/>
            <a:ext cx="6138412" cy="369332"/>
          </a:xfrm>
          <a:prstGeom prst="rect">
            <a:avLst/>
          </a:prstGeom>
          <a:noFill/>
        </p:spPr>
        <p:txBody>
          <a:bodyPr wrap="none" rtlCol="0">
            <a:spAutoFit/>
          </a:bodyPr>
          <a:lstStyle/>
          <a:p>
            <a:r>
              <a:rPr lang="en-GB" b="1" dirty="0">
                <a:solidFill>
                  <a:schemeClr val="bg1"/>
                </a:solidFill>
              </a:rPr>
              <a:t>Bias:  </a:t>
            </a:r>
            <a:r>
              <a:rPr lang="en-US" dirty="0">
                <a:solidFill>
                  <a:schemeClr val="bg1"/>
                </a:solidFill>
              </a:rPr>
              <a:t>is a measure of how easy it is to get the perceptron to </a:t>
            </a:r>
            <a:r>
              <a:rPr lang="en-US" i="1" dirty="0">
                <a:solidFill>
                  <a:schemeClr val="bg1"/>
                </a:solidFill>
              </a:rPr>
              <a:t>fire</a:t>
            </a:r>
            <a:endParaRPr lang="en-GB" dirty="0">
              <a:solidFill>
                <a:schemeClr val="bg1"/>
              </a:solidFill>
            </a:endParaRPr>
          </a:p>
        </p:txBody>
      </p:sp>
      <p:pic>
        <p:nvPicPr>
          <p:cNvPr id="4" name="Picture 3">
            <a:extLst>
              <a:ext uri="{FF2B5EF4-FFF2-40B4-BE49-F238E27FC236}">
                <a16:creationId xmlns:a16="http://schemas.microsoft.com/office/drawing/2014/main" id="{F1FAA1A5-5C16-4B86-BC62-9CF767B769C5}"/>
              </a:ext>
            </a:extLst>
          </p:cNvPr>
          <p:cNvPicPr>
            <a:picLocks noChangeAspect="1"/>
          </p:cNvPicPr>
          <p:nvPr/>
        </p:nvPicPr>
        <p:blipFill>
          <a:blip r:embed="rId4"/>
          <a:stretch>
            <a:fillRect/>
          </a:stretch>
        </p:blipFill>
        <p:spPr>
          <a:xfrm>
            <a:off x="9780073" y="2849505"/>
            <a:ext cx="1229777" cy="96297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B61DCF-7A74-4A77-A3EC-C6B61D7E849D}"/>
                  </a:ext>
                </a:extLst>
              </p:cNvPr>
              <p:cNvSpPr txBox="1"/>
              <p:nvPr/>
            </p:nvSpPr>
            <p:spPr>
              <a:xfrm>
                <a:off x="8625767" y="5039801"/>
                <a:ext cx="3566233" cy="5156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b="0" i="1" smtClean="0">
                          <a:solidFill>
                            <a:schemeClr val="bg1"/>
                          </a:solidFill>
                          <a:latin typeface="Cambria Math" panose="02040503050406030204" pitchFamily="18" charset="0"/>
                        </a:rPr>
                        <m:t>𝑤</m:t>
                      </m:r>
                      <m:r>
                        <a:rPr lang="en-GB" sz="1400" b="0" i="1" smtClean="0">
                          <a:solidFill>
                            <a:schemeClr val="bg1"/>
                          </a:solidFill>
                          <a:latin typeface="Cambria Math" panose="02040503050406030204" pitchFamily="18" charset="0"/>
                          <a:ea typeface="Cambria Math" panose="02040503050406030204" pitchFamily="18" charset="0"/>
                        </a:rPr>
                        <m:t>⋅</m:t>
                      </m:r>
                      <m:r>
                        <a:rPr lang="en-GB" sz="1400" b="0" i="1" smtClean="0">
                          <a:solidFill>
                            <a:schemeClr val="bg1"/>
                          </a:solidFill>
                          <a:latin typeface="Cambria Math" panose="02040503050406030204" pitchFamily="18" charset="0"/>
                          <a:ea typeface="Cambria Math" panose="02040503050406030204" pitchFamily="18" charset="0"/>
                        </a:rPr>
                        <m:t>𝑥</m:t>
                      </m:r>
                      <m:r>
                        <a:rPr lang="en-GB" sz="1400" b="0" i="1" smtClean="0">
                          <a:solidFill>
                            <a:schemeClr val="bg1"/>
                          </a:solidFill>
                          <a:latin typeface="Cambria Math" panose="02040503050406030204" pitchFamily="18" charset="0"/>
                          <a:ea typeface="Cambria Math" panose="02040503050406030204" pitchFamily="18" charset="0"/>
                        </a:rPr>
                        <m:t>= </m:t>
                      </m:r>
                      <m:nary>
                        <m:naryPr>
                          <m:chr m:val="∑"/>
                          <m:limLoc m:val="subSup"/>
                          <m:ctrlPr>
                            <a:rPr lang="en-GB" sz="1400" b="0" i="1" smtClean="0">
                              <a:solidFill>
                                <a:schemeClr val="bg1"/>
                              </a:solidFill>
                              <a:latin typeface="Cambria Math" panose="02040503050406030204" pitchFamily="18" charset="0"/>
                              <a:ea typeface="Cambria Math" panose="02040503050406030204" pitchFamily="18" charset="0"/>
                            </a:rPr>
                          </m:ctrlPr>
                        </m:naryPr>
                        <m:sub>
                          <m:r>
                            <m:rPr>
                              <m:brk m:alnAt="25"/>
                            </m:rPr>
                            <a:rPr lang="en-GB" sz="1400" b="0" i="1" smtClean="0">
                              <a:solidFill>
                                <a:schemeClr val="bg1"/>
                              </a:solidFill>
                              <a:latin typeface="Cambria Math" panose="02040503050406030204" pitchFamily="18" charset="0"/>
                              <a:ea typeface="Cambria Math" panose="02040503050406030204" pitchFamily="18" charset="0"/>
                            </a:rPr>
                            <m:t>𝑖</m:t>
                          </m:r>
                          <m:r>
                            <a:rPr lang="en-GB" sz="1400" b="0" i="1" smtClean="0">
                              <a:solidFill>
                                <a:schemeClr val="bg1"/>
                              </a:solidFill>
                              <a:latin typeface="Cambria Math" panose="02040503050406030204" pitchFamily="18" charset="0"/>
                              <a:ea typeface="Cambria Math" panose="02040503050406030204" pitchFamily="18" charset="0"/>
                            </a:rPr>
                            <m:t>=1</m:t>
                          </m:r>
                        </m:sub>
                        <m:sup>
                          <m:r>
                            <a:rPr lang="en-GB" sz="1400" b="0" i="1" smtClean="0">
                              <a:solidFill>
                                <a:schemeClr val="bg1"/>
                              </a:solidFill>
                              <a:latin typeface="Cambria Math" panose="02040503050406030204" pitchFamily="18" charset="0"/>
                              <a:ea typeface="Cambria Math" panose="02040503050406030204" pitchFamily="18" charset="0"/>
                            </a:rPr>
                            <m:t>𝑛</m:t>
                          </m:r>
                        </m:sup>
                        <m:e>
                          <m:sSub>
                            <m:sSubPr>
                              <m:ctrlPr>
                                <a:rPr lang="en-GB" sz="1400" b="0" i="1" smtClean="0">
                                  <a:solidFill>
                                    <a:schemeClr val="bg1"/>
                                  </a:solidFill>
                                  <a:latin typeface="Cambria Math" panose="02040503050406030204" pitchFamily="18" charset="0"/>
                                  <a:ea typeface="Cambria Math" panose="02040503050406030204" pitchFamily="18" charset="0"/>
                                </a:rPr>
                              </m:ctrlPr>
                            </m:sSubPr>
                            <m:e>
                              <m:r>
                                <a:rPr lang="en-GB" sz="1400" b="0" i="1" smtClean="0">
                                  <a:solidFill>
                                    <a:schemeClr val="bg1"/>
                                  </a:solidFill>
                                  <a:latin typeface="Cambria Math" panose="02040503050406030204" pitchFamily="18" charset="0"/>
                                  <a:ea typeface="Cambria Math" panose="02040503050406030204" pitchFamily="18" charset="0"/>
                                </a:rPr>
                                <m:t>𝑤</m:t>
                              </m:r>
                            </m:e>
                            <m:sub>
                              <m:r>
                                <a:rPr lang="en-GB" sz="1400" b="0" i="1" smtClean="0">
                                  <a:solidFill>
                                    <a:schemeClr val="bg1"/>
                                  </a:solidFill>
                                  <a:latin typeface="Cambria Math" panose="02040503050406030204" pitchFamily="18" charset="0"/>
                                  <a:ea typeface="Cambria Math" panose="02040503050406030204" pitchFamily="18" charset="0"/>
                                </a:rPr>
                                <m:t>𝑖</m:t>
                              </m:r>
                            </m:sub>
                          </m:sSub>
                          <m:r>
                            <a:rPr lang="en-GB" sz="1400" b="0" i="1" smtClean="0">
                              <a:solidFill>
                                <a:schemeClr val="bg1"/>
                              </a:solidFill>
                              <a:latin typeface="Cambria Math" panose="02040503050406030204" pitchFamily="18" charset="0"/>
                              <a:ea typeface="Cambria Math" panose="02040503050406030204" pitchFamily="18" charset="0"/>
                            </a:rPr>
                            <m:t> ∗</m:t>
                          </m:r>
                          <m:sSub>
                            <m:sSubPr>
                              <m:ctrlPr>
                                <a:rPr lang="en-GB" sz="1400" b="0" i="1" smtClean="0">
                                  <a:solidFill>
                                    <a:schemeClr val="bg1"/>
                                  </a:solidFill>
                                  <a:latin typeface="Cambria Math" panose="02040503050406030204" pitchFamily="18" charset="0"/>
                                  <a:ea typeface="Cambria Math" panose="02040503050406030204" pitchFamily="18" charset="0"/>
                                </a:rPr>
                              </m:ctrlPr>
                            </m:sSubPr>
                            <m:e>
                              <m:r>
                                <a:rPr lang="en-GB" sz="1400" b="0" i="1" smtClean="0">
                                  <a:solidFill>
                                    <a:schemeClr val="bg1"/>
                                  </a:solidFill>
                                  <a:latin typeface="Cambria Math" panose="02040503050406030204" pitchFamily="18" charset="0"/>
                                  <a:ea typeface="Cambria Math" panose="02040503050406030204" pitchFamily="18" charset="0"/>
                                </a:rPr>
                                <m:t>𝑥</m:t>
                              </m:r>
                            </m:e>
                            <m:sub>
                              <m:r>
                                <a:rPr lang="en-GB" sz="1400" b="0" i="1" smtClean="0">
                                  <a:solidFill>
                                    <a:schemeClr val="bg1"/>
                                  </a:solidFill>
                                  <a:latin typeface="Cambria Math" panose="02040503050406030204" pitchFamily="18" charset="0"/>
                                  <a:ea typeface="Cambria Math" panose="02040503050406030204" pitchFamily="18" charset="0"/>
                                </a:rPr>
                                <m:t>𝑖</m:t>
                              </m:r>
                            </m:sub>
                          </m:sSub>
                        </m:e>
                      </m:nary>
                      <m:r>
                        <a:rPr lang="en-GB" sz="1400" b="0" i="1" smtClean="0">
                          <a:solidFill>
                            <a:schemeClr val="bg1"/>
                          </a:solidFill>
                          <a:latin typeface="Cambria Math" panose="02040503050406030204" pitchFamily="18" charset="0"/>
                          <a:ea typeface="Cambria Math" panose="02040503050406030204" pitchFamily="18" charset="0"/>
                        </a:rPr>
                        <m:t>=</m:t>
                      </m:r>
                      <m:sSub>
                        <m:sSubPr>
                          <m:ctrlPr>
                            <a:rPr lang="en-GB" sz="1400" b="0" i="1" smtClean="0">
                              <a:solidFill>
                                <a:schemeClr val="bg1"/>
                              </a:solidFill>
                              <a:latin typeface="Cambria Math" panose="02040503050406030204" pitchFamily="18" charset="0"/>
                              <a:ea typeface="Cambria Math" panose="02040503050406030204" pitchFamily="18" charset="0"/>
                            </a:rPr>
                          </m:ctrlPr>
                        </m:sSubPr>
                        <m:e>
                          <m:r>
                            <a:rPr lang="en-GB" sz="1400" b="0" i="1" smtClean="0">
                              <a:solidFill>
                                <a:schemeClr val="bg1"/>
                              </a:solidFill>
                              <a:latin typeface="Cambria Math" panose="02040503050406030204" pitchFamily="18" charset="0"/>
                              <a:ea typeface="Cambria Math" panose="02040503050406030204" pitchFamily="18" charset="0"/>
                            </a:rPr>
                            <m:t>𝑤</m:t>
                          </m:r>
                        </m:e>
                        <m:sub>
                          <m:r>
                            <a:rPr lang="en-GB" sz="1400" b="0" i="1" smtClean="0">
                              <a:solidFill>
                                <a:schemeClr val="bg1"/>
                              </a:solidFill>
                              <a:latin typeface="Cambria Math" panose="02040503050406030204" pitchFamily="18" charset="0"/>
                              <a:ea typeface="Cambria Math" panose="02040503050406030204" pitchFamily="18" charset="0"/>
                            </a:rPr>
                            <m:t>1</m:t>
                          </m:r>
                        </m:sub>
                      </m:sSub>
                      <m:sSub>
                        <m:sSubPr>
                          <m:ctrlPr>
                            <a:rPr lang="en-GB" sz="1400" b="0" i="1" smtClean="0">
                              <a:solidFill>
                                <a:schemeClr val="bg1"/>
                              </a:solidFill>
                              <a:latin typeface="Cambria Math" panose="02040503050406030204" pitchFamily="18" charset="0"/>
                              <a:ea typeface="Cambria Math" panose="02040503050406030204" pitchFamily="18" charset="0"/>
                            </a:rPr>
                          </m:ctrlPr>
                        </m:sSubPr>
                        <m:e>
                          <m:r>
                            <a:rPr lang="en-GB" sz="1400" b="0" i="1" smtClean="0">
                              <a:solidFill>
                                <a:schemeClr val="bg1"/>
                              </a:solidFill>
                              <a:latin typeface="Cambria Math" panose="02040503050406030204" pitchFamily="18" charset="0"/>
                              <a:ea typeface="Cambria Math" panose="02040503050406030204" pitchFamily="18" charset="0"/>
                            </a:rPr>
                            <m:t>𝑥</m:t>
                          </m:r>
                        </m:e>
                        <m:sub>
                          <m:r>
                            <a:rPr lang="en-GB" sz="1400" b="0" i="1" smtClean="0">
                              <a:solidFill>
                                <a:schemeClr val="bg1"/>
                              </a:solidFill>
                              <a:latin typeface="Cambria Math" panose="02040503050406030204" pitchFamily="18" charset="0"/>
                              <a:ea typeface="Cambria Math" panose="02040503050406030204" pitchFamily="18" charset="0"/>
                            </a:rPr>
                            <m:t>1</m:t>
                          </m:r>
                        </m:sub>
                      </m:sSub>
                      <m:r>
                        <a:rPr lang="en-GB" sz="1400" b="0" i="1" smtClean="0">
                          <a:solidFill>
                            <a:schemeClr val="bg1"/>
                          </a:solidFill>
                          <a:latin typeface="Cambria Math" panose="02040503050406030204" pitchFamily="18" charset="0"/>
                          <a:ea typeface="Cambria Math" panose="02040503050406030204" pitchFamily="18" charset="0"/>
                        </a:rPr>
                        <m:t>+ …+</m:t>
                      </m:r>
                      <m:sSub>
                        <m:sSubPr>
                          <m:ctrlPr>
                            <a:rPr lang="en-GB" sz="1400" b="0" i="1" smtClean="0">
                              <a:solidFill>
                                <a:schemeClr val="bg1"/>
                              </a:solidFill>
                              <a:latin typeface="Cambria Math" panose="02040503050406030204" pitchFamily="18" charset="0"/>
                              <a:ea typeface="Cambria Math" panose="02040503050406030204" pitchFamily="18" charset="0"/>
                            </a:rPr>
                          </m:ctrlPr>
                        </m:sSubPr>
                        <m:e>
                          <m:r>
                            <a:rPr lang="en-GB" sz="1400" b="0" i="1" smtClean="0">
                              <a:solidFill>
                                <a:schemeClr val="bg1"/>
                              </a:solidFill>
                              <a:latin typeface="Cambria Math" panose="02040503050406030204" pitchFamily="18" charset="0"/>
                              <a:ea typeface="Cambria Math" panose="02040503050406030204" pitchFamily="18" charset="0"/>
                            </a:rPr>
                            <m:t>𝑤</m:t>
                          </m:r>
                        </m:e>
                        <m:sub>
                          <m:r>
                            <a:rPr lang="en-GB" sz="1400" b="0" i="1" smtClean="0">
                              <a:solidFill>
                                <a:schemeClr val="bg1"/>
                              </a:solidFill>
                              <a:latin typeface="Cambria Math" panose="02040503050406030204" pitchFamily="18" charset="0"/>
                              <a:ea typeface="Cambria Math" panose="02040503050406030204" pitchFamily="18" charset="0"/>
                            </a:rPr>
                            <m:t>𝑛</m:t>
                          </m:r>
                        </m:sub>
                      </m:sSub>
                      <m:sSub>
                        <m:sSubPr>
                          <m:ctrlPr>
                            <a:rPr lang="en-GB" sz="1400" b="0" i="1" smtClean="0">
                              <a:solidFill>
                                <a:schemeClr val="bg1"/>
                              </a:solidFill>
                              <a:latin typeface="Cambria Math" panose="02040503050406030204" pitchFamily="18" charset="0"/>
                              <a:ea typeface="Cambria Math" panose="02040503050406030204" pitchFamily="18" charset="0"/>
                            </a:rPr>
                          </m:ctrlPr>
                        </m:sSubPr>
                        <m:e>
                          <m:r>
                            <a:rPr lang="en-GB" sz="1400" b="0" i="1" smtClean="0">
                              <a:solidFill>
                                <a:schemeClr val="bg1"/>
                              </a:solidFill>
                              <a:latin typeface="Cambria Math" panose="02040503050406030204" pitchFamily="18" charset="0"/>
                              <a:ea typeface="Cambria Math" panose="02040503050406030204" pitchFamily="18" charset="0"/>
                            </a:rPr>
                            <m:t>𝑥</m:t>
                          </m:r>
                        </m:e>
                        <m:sub>
                          <m:r>
                            <a:rPr lang="en-GB" sz="1400" b="0" i="1" smtClean="0">
                              <a:solidFill>
                                <a:schemeClr val="bg1"/>
                              </a:solidFill>
                              <a:latin typeface="Cambria Math" panose="02040503050406030204" pitchFamily="18" charset="0"/>
                              <a:ea typeface="Cambria Math" panose="02040503050406030204" pitchFamily="18" charset="0"/>
                            </a:rPr>
                            <m:t>𝑛</m:t>
                          </m:r>
                        </m:sub>
                      </m:sSub>
                      <m:r>
                        <a:rPr lang="en-GB" sz="1400" b="0" i="1" smtClean="0">
                          <a:solidFill>
                            <a:schemeClr val="bg1"/>
                          </a:solidFill>
                          <a:latin typeface="Cambria Math" panose="02040503050406030204" pitchFamily="18" charset="0"/>
                        </a:rPr>
                        <m:t>  </m:t>
                      </m:r>
                    </m:oMath>
                  </m:oMathPara>
                </a14:m>
                <a:endParaRPr lang="en-GB" sz="1400" dirty="0">
                  <a:solidFill>
                    <a:schemeClr val="bg1"/>
                  </a:solidFill>
                </a:endParaRPr>
              </a:p>
            </p:txBody>
          </p:sp>
        </mc:Choice>
        <mc:Fallback xmlns="">
          <p:sp>
            <p:nvSpPr>
              <p:cNvPr id="7" name="TextBox 6">
                <a:extLst>
                  <a:ext uri="{FF2B5EF4-FFF2-40B4-BE49-F238E27FC236}">
                    <a16:creationId xmlns:a16="http://schemas.microsoft.com/office/drawing/2014/main" id="{4CB61DCF-7A74-4A77-A3EC-C6B61D7E849D}"/>
                  </a:ext>
                </a:extLst>
              </p:cNvPr>
              <p:cNvSpPr txBox="1">
                <a:spLocks noRot="1" noChangeAspect="1" noMove="1" noResize="1" noEditPoints="1" noAdjustHandles="1" noChangeArrowheads="1" noChangeShapeType="1" noTextEdit="1"/>
              </p:cNvSpPr>
              <p:nvPr/>
            </p:nvSpPr>
            <p:spPr>
              <a:xfrm>
                <a:off x="8625767" y="5039801"/>
                <a:ext cx="3566233" cy="515654"/>
              </a:xfrm>
              <a:prstGeom prst="rect">
                <a:avLst/>
              </a:prstGeom>
              <a:blipFill>
                <a:blip r:embed="rId5"/>
                <a:stretch>
                  <a:fillRect t="-142857" b="-216667"/>
                </a:stretch>
              </a:blipFill>
            </p:spPr>
            <p:txBody>
              <a:bodyPr/>
              <a:lstStyle/>
              <a:p>
                <a:r>
                  <a:rPr lang="en-GB">
                    <a:noFill/>
                  </a:rPr>
                  <a:t> </a:t>
                </a:r>
              </a:p>
            </p:txBody>
          </p:sp>
        </mc:Fallback>
      </mc:AlternateContent>
    </p:spTree>
    <p:extLst>
      <p:ext uri="{BB962C8B-B14F-4D97-AF65-F5344CB8AC3E}">
        <p14:creationId xmlns:p14="http://schemas.microsoft.com/office/powerpoint/2010/main" val="3882247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209C-F96C-434A-94A0-4E20FC461E02}"/>
              </a:ext>
            </a:extLst>
          </p:cNvPr>
          <p:cNvSpPr>
            <a:spLocks noGrp="1"/>
          </p:cNvSpPr>
          <p:nvPr>
            <p:ph type="title"/>
          </p:nvPr>
        </p:nvSpPr>
        <p:spPr/>
        <p:txBody>
          <a:bodyPr/>
          <a:lstStyle/>
          <a:p>
            <a:r>
              <a:rPr lang="en-GB" dirty="0"/>
              <a:t>Multi-</a:t>
            </a:r>
            <a:r>
              <a:rPr lang="en-US" dirty="0">
                <a:solidFill>
                  <a:schemeClr val="tx1"/>
                </a:solidFill>
              </a:rPr>
              <a:t>Perceptron</a:t>
            </a:r>
            <a:endParaRPr lang="en-GB" dirty="0">
              <a:solidFill>
                <a:schemeClr val="tx1"/>
              </a:solidFill>
            </a:endParaRPr>
          </a:p>
        </p:txBody>
      </p:sp>
      <p:pic>
        <p:nvPicPr>
          <p:cNvPr id="8" name="Content Placeholder 7">
            <a:extLst>
              <a:ext uri="{FF2B5EF4-FFF2-40B4-BE49-F238E27FC236}">
                <a16:creationId xmlns:a16="http://schemas.microsoft.com/office/drawing/2014/main" id="{E32DC2A7-2785-480E-A62E-CE2DA00D6E7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322" t="11760" r="12128" b="14266"/>
          <a:stretch/>
        </p:blipFill>
        <p:spPr>
          <a:xfrm>
            <a:off x="1172495" y="1850925"/>
            <a:ext cx="5928851" cy="4160596"/>
          </a:xfr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B365BA1-5930-43A8-B99E-CC7E4A55B427}"/>
                  </a:ext>
                </a:extLst>
              </p:cNvPr>
              <p:cNvSpPr txBox="1"/>
              <p:nvPr/>
            </p:nvSpPr>
            <p:spPr>
              <a:xfrm>
                <a:off x="7101346" y="2777061"/>
                <a:ext cx="4054334" cy="2308324"/>
              </a:xfrm>
              <a:prstGeom prst="rect">
                <a:avLst/>
              </a:prstGeom>
              <a:noFill/>
            </p:spPr>
            <p:txBody>
              <a:bodyPr wrap="square" rtlCol="0">
                <a:spAutoFit/>
              </a:bodyPr>
              <a:lstStyle/>
              <a:p>
                <a:r>
                  <a:rPr lang="en-US" dirty="0"/>
                  <a:t>Modify the weight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𝑖</m:t>
                        </m:r>
                      </m:sub>
                    </m:sSub>
                  </m:oMath>
                </a14:m>
                <a:r>
                  <a:rPr lang="en-US" dirty="0"/>
                  <a:t> and biases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𝑏</m:t>
                        </m:r>
                      </m:e>
                      <m:sub>
                        <m:r>
                          <a:rPr lang="en-GB" b="0" i="1" smtClean="0">
                            <a:latin typeface="Cambria Math" panose="02040503050406030204" pitchFamily="18" charset="0"/>
                          </a:rPr>
                          <m:t>𝑖</m:t>
                        </m:r>
                      </m:sub>
                    </m:sSub>
                  </m:oMath>
                </a14:m>
                <a:r>
                  <a:rPr lang="en-US" dirty="0"/>
                  <a:t> to </a:t>
                </a:r>
              </a:p>
              <a:p>
                <a:r>
                  <a:rPr lang="en-US" dirty="0"/>
                  <a:t>Change the outputs decisions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𝑜</m:t>
                        </m:r>
                      </m:e>
                      <m:sub>
                        <m:r>
                          <a:rPr lang="en-GB" b="0" i="1" smtClean="0">
                            <a:latin typeface="Cambria Math" panose="02040503050406030204" pitchFamily="18" charset="0"/>
                          </a:rPr>
                          <m:t>𝑘</m:t>
                        </m:r>
                      </m:sub>
                    </m:sSub>
                  </m:oMath>
                </a14:m>
                <a:endParaRPr lang="en-US" dirty="0"/>
              </a:p>
              <a:p>
                <a:endParaRPr lang="en-US" dirty="0"/>
              </a:p>
              <a:p>
                <a:r>
                  <a:rPr lang="en-US" dirty="0"/>
                  <a:t>Small changes in any weight or bias causes small changes in the output</a:t>
                </a:r>
              </a:p>
              <a:p>
                <a:endParaRPr lang="en-US" dirty="0"/>
              </a:p>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𝒘</m:t>
                      </m:r>
                      <m:r>
                        <a:rPr lang="en-GB" b="0" i="1" smtClean="0">
                          <a:latin typeface="Cambria Math" panose="02040503050406030204" pitchFamily="18" charset="0"/>
                        </a:rPr>
                        <m:t>+</m:t>
                      </m:r>
                      <m:r>
                        <a:rPr lang="en-GB" b="1" i="1" smtClean="0">
                          <a:latin typeface="Cambria Math" panose="02040503050406030204" pitchFamily="18" charset="0"/>
                        </a:rPr>
                        <m:t>𝒘</m:t>
                      </m:r>
                      <m:r>
                        <m:rPr>
                          <m:sty m:val="p"/>
                        </m:rPr>
                        <a:rPr lang="en-GB" b="0" i="0" smtClean="0">
                          <a:latin typeface="Cambria Math" panose="02040503050406030204" pitchFamily="18" charset="0"/>
                        </a:rPr>
                        <m:t>Δ</m:t>
                      </m:r>
                      <m:r>
                        <a:rPr lang="en-GB" b="0" i="1" smtClean="0">
                          <a:latin typeface="Cambria Math" panose="02040503050406030204" pitchFamily="18" charset="0"/>
                        </a:rPr>
                        <m:t> ;</m:t>
                      </m:r>
                      <m:r>
                        <a:rPr lang="en-GB" b="1" i="1" smtClean="0">
                          <a:latin typeface="Cambria Math" panose="02040503050406030204" pitchFamily="18" charset="0"/>
                        </a:rPr>
                        <m:t>𝒃</m:t>
                      </m:r>
                      <m:r>
                        <a:rPr lang="en-GB" b="0" i="1" smtClean="0">
                          <a:latin typeface="Cambria Math" panose="02040503050406030204" pitchFamily="18" charset="0"/>
                        </a:rPr>
                        <m:t>+</m:t>
                      </m:r>
                      <m:r>
                        <a:rPr lang="en-GB" b="1" i="1" smtClean="0">
                          <a:latin typeface="Cambria Math" panose="02040503050406030204" pitchFamily="18" charset="0"/>
                        </a:rPr>
                        <m:t>𝒃</m:t>
                      </m:r>
                      <m:r>
                        <m:rPr>
                          <m:sty m:val="p"/>
                        </m:rPr>
                        <a:rPr lang="en-GB" b="0" i="0" smtClean="0">
                          <a:latin typeface="Cambria Math" panose="02040503050406030204" pitchFamily="18" charset="0"/>
                        </a:rPr>
                        <m:t>Δ</m:t>
                      </m:r>
                      <m:r>
                        <a:rPr lang="en-GB" b="0" i="1" smtClean="0">
                          <a:latin typeface="Cambria Math" panose="02040503050406030204" pitchFamily="18" charset="0"/>
                        </a:rPr>
                        <m:t> →</m:t>
                      </m:r>
                      <m:r>
                        <a:rPr lang="en-GB" b="1" i="1" smtClean="0">
                          <a:latin typeface="Cambria Math" panose="02040503050406030204" pitchFamily="18" charset="0"/>
                        </a:rPr>
                        <m:t>𝒐</m:t>
                      </m:r>
                      <m:r>
                        <a:rPr lang="en-GB" b="0" i="1" smtClean="0">
                          <a:latin typeface="Cambria Math" panose="02040503050406030204" pitchFamily="18" charset="0"/>
                        </a:rPr>
                        <m:t>+</m:t>
                      </m:r>
                      <m:r>
                        <a:rPr lang="en-GB" b="1" i="1" smtClean="0">
                          <a:latin typeface="Cambria Math" panose="02040503050406030204" pitchFamily="18" charset="0"/>
                        </a:rPr>
                        <m:t>𝒐</m:t>
                      </m:r>
                      <m:r>
                        <a:rPr lang="en-GB" b="1" i="0" smtClean="0">
                          <a:latin typeface="Cambria Math" panose="02040503050406030204" pitchFamily="18" charset="0"/>
                        </a:rPr>
                        <m:t>𝚫</m:t>
                      </m:r>
                    </m:oMath>
                  </m:oMathPara>
                </a14:m>
                <a:endParaRPr lang="en-US" b="1" dirty="0"/>
              </a:p>
              <a:p>
                <a:endParaRPr lang="en-GB" dirty="0"/>
              </a:p>
            </p:txBody>
          </p:sp>
        </mc:Choice>
        <mc:Fallback xmlns="">
          <p:sp>
            <p:nvSpPr>
              <p:cNvPr id="9" name="TextBox 8">
                <a:extLst>
                  <a:ext uri="{FF2B5EF4-FFF2-40B4-BE49-F238E27FC236}">
                    <a16:creationId xmlns:a16="http://schemas.microsoft.com/office/drawing/2014/main" id="{EB365BA1-5930-43A8-B99E-CC7E4A55B427}"/>
                  </a:ext>
                </a:extLst>
              </p:cNvPr>
              <p:cNvSpPr txBox="1">
                <a:spLocks noRot="1" noChangeAspect="1" noMove="1" noResize="1" noEditPoints="1" noAdjustHandles="1" noChangeArrowheads="1" noChangeShapeType="1" noTextEdit="1"/>
              </p:cNvSpPr>
              <p:nvPr/>
            </p:nvSpPr>
            <p:spPr>
              <a:xfrm>
                <a:off x="7101346" y="2777061"/>
                <a:ext cx="4054334" cy="2308324"/>
              </a:xfrm>
              <a:prstGeom prst="rect">
                <a:avLst/>
              </a:prstGeom>
              <a:blipFill>
                <a:blip r:embed="rId6"/>
                <a:stretch>
                  <a:fillRect l="-1353" t="-1587"/>
                </a:stretch>
              </a:blipFill>
            </p:spPr>
            <p:txBody>
              <a:bodyPr/>
              <a:lstStyle/>
              <a:p>
                <a:r>
                  <a:rPr lang="en-GB">
                    <a:noFill/>
                  </a:rPr>
                  <a:t> </a:t>
                </a:r>
              </a:p>
            </p:txBody>
          </p:sp>
        </mc:Fallback>
      </mc:AlternateContent>
    </p:spTree>
    <p:extLst>
      <p:ext uri="{BB962C8B-B14F-4D97-AF65-F5344CB8AC3E}">
        <p14:creationId xmlns:p14="http://schemas.microsoft.com/office/powerpoint/2010/main" val="153384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8D0DE514-8876-4D18-A995-61A5C1F813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9DA791C-FFCF-422E-8775-BDA6C0E5ECF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0DCF8855-3530-4F46-A4CB-3B6686EEE4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Content Placeholder 6">
            <a:extLst>
              <a:ext uri="{FF2B5EF4-FFF2-40B4-BE49-F238E27FC236}">
                <a16:creationId xmlns:a16="http://schemas.microsoft.com/office/drawing/2014/main" id="{A3961474-A678-4635-873D-3A841654B9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196" r="27032" b="25741"/>
          <a:stretch/>
        </p:blipFill>
        <p:spPr>
          <a:xfrm>
            <a:off x="353962" y="596932"/>
            <a:ext cx="4734232" cy="2687126"/>
          </a:xfrm>
          <a:prstGeom prst="rect">
            <a:avLst/>
          </a:prstGeom>
        </p:spPr>
      </p:pic>
      <p:sp>
        <p:nvSpPr>
          <p:cNvPr id="2" name="Title 1">
            <a:extLst>
              <a:ext uri="{FF2B5EF4-FFF2-40B4-BE49-F238E27FC236}">
                <a16:creationId xmlns:a16="http://schemas.microsoft.com/office/drawing/2014/main" id="{8B19CFB9-CC71-4F44-9B76-4910FFD4306C}"/>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dirty="0">
                <a:solidFill>
                  <a:srgbClr val="FFFFFF"/>
                </a:solidFill>
              </a:rPr>
              <a:t>Neural Networks activation functions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C65F9F6-86B3-4E9D-9FEC-6D0EE943413E}"/>
                  </a:ext>
                </a:extLst>
              </p:cNvPr>
              <p:cNvSpPr txBox="1"/>
              <p:nvPr/>
            </p:nvSpPr>
            <p:spPr>
              <a:xfrm>
                <a:off x="699151" y="3179212"/>
                <a:ext cx="1258165" cy="7923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rPr>
                          </m:ctrlPr>
                        </m:fPr>
                        <m:num>
                          <m:r>
                            <a:rPr lang="en-GB" sz="2400" b="0" i="1" smtClean="0">
                              <a:latin typeface="Cambria Math" panose="02040503050406030204" pitchFamily="18" charset="0"/>
                            </a:rPr>
                            <m:t>1</m:t>
                          </m:r>
                        </m:num>
                        <m:den>
                          <m:r>
                            <a:rPr lang="en-GB" sz="2400" b="0" i="1" smtClean="0">
                              <a:latin typeface="Cambria Math" panose="02040503050406030204" pitchFamily="18" charset="0"/>
                            </a:rPr>
                            <m:t>1+</m:t>
                          </m:r>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𝑒</m:t>
                              </m:r>
                            </m:e>
                            <m:sup>
                              <m:r>
                                <a:rPr lang="en-GB" sz="2400" b="0" i="1" smtClean="0">
                                  <a:latin typeface="Cambria Math" panose="02040503050406030204" pitchFamily="18" charset="0"/>
                                </a:rPr>
                                <m:t>−</m:t>
                              </m:r>
                              <m:r>
                                <a:rPr lang="en-GB" sz="2400" b="0" i="1" smtClean="0">
                                  <a:latin typeface="Cambria Math" panose="02040503050406030204" pitchFamily="18" charset="0"/>
                                </a:rPr>
                                <m:t>𝑧</m:t>
                              </m:r>
                            </m:sup>
                          </m:sSup>
                        </m:den>
                      </m:f>
                    </m:oMath>
                  </m:oMathPara>
                </a14:m>
                <a:endParaRPr lang="en-GB" sz="2400" dirty="0"/>
              </a:p>
            </p:txBody>
          </p:sp>
        </mc:Choice>
        <mc:Fallback xmlns="">
          <p:sp>
            <p:nvSpPr>
              <p:cNvPr id="3" name="TextBox 2">
                <a:extLst>
                  <a:ext uri="{FF2B5EF4-FFF2-40B4-BE49-F238E27FC236}">
                    <a16:creationId xmlns:a16="http://schemas.microsoft.com/office/drawing/2014/main" id="{5C65F9F6-86B3-4E9D-9FEC-6D0EE943413E}"/>
                  </a:ext>
                </a:extLst>
              </p:cNvPr>
              <p:cNvSpPr txBox="1">
                <a:spLocks noRot="1" noChangeAspect="1" noMove="1" noResize="1" noEditPoints="1" noAdjustHandles="1" noChangeArrowheads="1" noChangeShapeType="1" noTextEdit="1"/>
              </p:cNvSpPr>
              <p:nvPr/>
            </p:nvSpPr>
            <p:spPr>
              <a:xfrm>
                <a:off x="699151" y="3179212"/>
                <a:ext cx="1258165" cy="79239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34B54D-611A-4921-B462-0CB11472B53A}"/>
                  </a:ext>
                </a:extLst>
              </p:cNvPr>
              <p:cNvSpPr txBox="1"/>
              <p:nvPr/>
            </p:nvSpPr>
            <p:spPr>
              <a:xfrm>
                <a:off x="3392285" y="3311211"/>
                <a:ext cx="12607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sz="2400" b="0" i="0" smtClean="0">
                          <a:latin typeface="Cambria Math" panose="02040503050406030204" pitchFamily="18" charset="0"/>
                        </a:rPr>
                        <m:t>tanh</m:t>
                      </m:r>
                      <m:r>
                        <a:rPr lang="en-GB" sz="2400" b="0" i="1" smtClean="0">
                          <a:latin typeface="Cambria Math" panose="02040503050406030204" pitchFamily="18" charset="0"/>
                        </a:rPr>
                        <m:t>⁡(</m:t>
                      </m:r>
                      <m:r>
                        <a:rPr lang="en-GB" sz="2400" b="0" i="1" smtClean="0">
                          <a:latin typeface="Cambria Math" panose="02040503050406030204" pitchFamily="18" charset="0"/>
                        </a:rPr>
                        <m:t>𝑧</m:t>
                      </m:r>
                      <m:r>
                        <a:rPr lang="en-GB" sz="2400" b="0" i="1" smtClean="0">
                          <a:latin typeface="Cambria Math" panose="02040503050406030204" pitchFamily="18" charset="0"/>
                        </a:rPr>
                        <m:t>)</m:t>
                      </m:r>
                    </m:oMath>
                  </m:oMathPara>
                </a14:m>
                <a:endParaRPr lang="en-GB" sz="2400" dirty="0"/>
              </a:p>
            </p:txBody>
          </p:sp>
        </mc:Choice>
        <mc:Fallback xmlns="">
          <p:sp>
            <p:nvSpPr>
              <p:cNvPr id="4" name="TextBox 3">
                <a:extLst>
                  <a:ext uri="{FF2B5EF4-FFF2-40B4-BE49-F238E27FC236}">
                    <a16:creationId xmlns:a16="http://schemas.microsoft.com/office/drawing/2014/main" id="{9834B54D-611A-4921-B462-0CB11472B53A}"/>
                  </a:ext>
                </a:extLst>
              </p:cNvPr>
              <p:cNvSpPr txBox="1">
                <a:spLocks noRot="1" noChangeAspect="1" noMove="1" noResize="1" noEditPoints="1" noAdjustHandles="1" noChangeArrowheads="1" noChangeShapeType="1" noTextEdit="1"/>
              </p:cNvSpPr>
              <p:nvPr/>
            </p:nvSpPr>
            <p:spPr>
              <a:xfrm>
                <a:off x="3392285" y="3311211"/>
                <a:ext cx="1260730" cy="461665"/>
              </a:xfrm>
              <a:prstGeom prst="rect">
                <a:avLst/>
              </a:prstGeom>
              <a:blipFill>
                <a:blip r:embed="rId5"/>
                <a:stretch>
                  <a:fillRect r="-966" b="-171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1E5F25-0F63-4A27-922B-FA1B9AB7C23A}"/>
                  </a:ext>
                </a:extLst>
              </p:cNvPr>
              <p:cNvSpPr txBox="1"/>
              <p:nvPr/>
            </p:nvSpPr>
            <p:spPr>
              <a:xfrm>
                <a:off x="10618713" y="5030330"/>
                <a:ext cx="15363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𝑧</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𝑤</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𝑥</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𝑏</m:t>
                      </m:r>
                    </m:oMath>
                  </m:oMathPara>
                </a14:m>
                <a:endParaRPr lang="en-GB" dirty="0">
                  <a:solidFill>
                    <a:schemeClr val="bg1"/>
                  </a:solidFill>
                </a:endParaRPr>
              </a:p>
            </p:txBody>
          </p:sp>
        </mc:Choice>
        <mc:Fallback xmlns="">
          <p:sp>
            <p:nvSpPr>
              <p:cNvPr id="5" name="TextBox 4">
                <a:extLst>
                  <a:ext uri="{FF2B5EF4-FFF2-40B4-BE49-F238E27FC236}">
                    <a16:creationId xmlns:a16="http://schemas.microsoft.com/office/drawing/2014/main" id="{2D1E5F25-0F63-4A27-922B-FA1B9AB7C23A}"/>
                  </a:ext>
                </a:extLst>
              </p:cNvPr>
              <p:cNvSpPr txBox="1">
                <a:spLocks noRot="1" noChangeAspect="1" noMove="1" noResize="1" noEditPoints="1" noAdjustHandles="1" noChangeArrowheads="1" noChangeShapeType="1" noTextEdit="1"/>
              </p:cNvSpPr>
              <p:nvPr/>
            </p:nvSpPr>
            <p:spPr>
              <a:xfrm>
                <a:off x="10618713" y="5030330"/>
                <a:ext cx="1536318" cy="369332"/>
              </a:xfrm>
              <a:prstGeom prst="rect">
                <a:avLst/>
              </a:prstGeom>
              <a:blipFill>
                <a:blip r:embed="rId6"/>
                <a:stretch>
                  <a:fillRect/>
                </a:stretch>
              </a:blipFill>
            </p:spPr>
            <p:txBody>
              <a:bodyPr/>
              <a:lstStyle/>
              <a:p>
                <a:r>
                  <a:rPr lang="en-GB">
                    <a:noFill/>
                  </a:rPr>
                  <a:t> </a:t>
                </a:r>
              </a:p>
            </p:txBody>
          </p:sp>
        </mc:Fallback>
      </mc:AlternateContent>
      <p:pic>
        <p:nvPicPr>
          <p:cNvPr id="16" name="Picture 15">
            <a:extLst>
              <a:ext uri="{FF2B5EF4-FFF2-40B4-BE49-F238E27FC236}">
                <a16:creationId xmlns:a16="http://schemas.microsoft.com/office/drawing/2014/main" id="{F1D231EA-ADF7-4714-99C2-CDC1F758DD70}"/>
              </a:ext>
            </a:extLst>
          </p:cNvPr>
          <p:cNvPicPr>
            <a:picLocks noChangeAspect="1"/>
          </p:cNvPicPr>
          <p:nvPr/>
        </p:nvPicPr>
        <p:blipFill>
          <a:blip r:embed="rId7"/>
          <a:stretch>
            <a:fillRect/>
          </a:stretch>
        </p:blipFill>
        <p:spPr>
          <a:xfrm>
            <a:off x="7773510" y="378474"/>
            <a:ext cx="1229777" cy="962978"/>
          </a:xfrm>
          <a:prstGeom prst="rect">
            <a:avLst/>
          </a:prstGeom>
        </p:spPr>
      </p:pic>
      <p:pic>
        <p:nvPicPr>
          <p:cNvPr id="7" name="Graphic 6" descr="Filter">
            <a:extLst>
              <a:ext uri="{FF2B5EF4-FFF2-40B4-BE49-F238E27FC236}">
                <a16:creationId xmlns:a16="http://schemas.microsoft.com/office/drawing/2014/main" id="{A3CA5F52-565D-46EA-854F-A5BC244789B2}"/>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2919" t="14288" r="13615" b="14226"/>
          <a:stretch/>
        </p:blipFill>
        <p:spPr>
          <a:xfrm>
            <a:off x="7540142" y="1626714"/>
            <a:ext cx="1696514" cy="1650761"/>
          </a:xfrm>
          <a:prstGeom prst="rect">
            <a:avLst/>
          </a:prstGeom>
        </p:spPr>
      </p:pic>
      <p:pic>
        <p:nvPicPr>
          <p:cNvPr id="8" name="Picture 7">
            <a:extLst>
              <a:ext uri="{FF2B5EF4-FFF2-40B4-BE49-F238E27FC236}">
                <a16:creationId xmlns:a16="http://schemas.microsoft.com/office/drawing/2014/main" id="{379FA1B9-A211-4651-9503-8E410B03C0CB}"/>
              </a:ext>
            </a:extLst>
          </p:cNvPr>
          <p:cNvPicPr>
            <a:picLocks noChangeAspect="1"/>
          </p:cNvPicPr>
          <p:nvPr/>
        </p:nvPicPr>
        <p:blipFill>
          <a:blip r:embed="rId10"/>
          <a:stretch>
            <a:fillRect/>
          </a:stretch>
        </p:blipFill>
        <p:spPr>
          <a:xfrm>
            <a:off x="8061671" y="3320801"/>
            <a:ext cx="653456" cy="681067"/>
          </a:xfrm>
          <a:prstGeom prst="rect">
            <a:avLst/>
          </a:prstGeom>
        </p:spPr>
      </p:pic>
      <p:sp>
        <p:nvSpPr>
          <p:cNvPr id="10" name="TextBox 9">
            <a:extLst>
              <a:ext uri="{FF2B5EF4-FFF2-40B4-BE49-F238E27FC236}">
                <a16:creationId xmlns:a16="http://schemas.microsoft.com/office/drawing/2014/main" id="{CAB46EF2-4B81-4925-919C-F8A0DC4BAF31}"/>
              </a:ext>
            </a:extLst>
          </p:cNvPr>
          <p:cNvSpPr txBox="1"/>
          <p:nvPr/>
        </p:nvSpPr>
        <p:spPr>
          <a:xfrm>
            <a:off x="7931381" y="1719926"/>
            <a:ext cx="914033" cy="369332"/>
          </a:xfrm>
          <a:prstGeom prst="rect">
            <a:avLst/>
          </a:prstGeom>
          <a:noFill/>
        </p:spPr>
        <p:txBody>
          <a:bodyPr wrap="none" rtlCol="0">
            <a:spAutoFit/>
          </a:bodyPr>
          <a:lstStyle/>
          <a:p>
            <a:r>
              <a:rPr lang="en-GB" b="1" dirty="0">
                <a:solidFill>
                  <a:schemeClr val="bg1"/>
                </a:solidFill>
              </a:rPr>
              <a:t>smooth</a:t>
            </a:r>
          </a:p>
        </p:txBody>
      </p:sp>
    </p:spTree>
    <p:extLst>
      <p:ext uri="{BB962C8B-B14F-4D97-AF65-F5344CB8AC3E}">
        <p14:creationId xmlns:p14="http://schemas.microsoft.com/office/powerpoint/2010/main" val="15114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48148E-6 L 0.00039 0.13472 " pathEditMode="relative" rAng="0" ptsTypes="AA">
                                      <p:cBhvr>
                                        <p:cTn id="6" dur="2000" fill="hold"/>
                                        <p:tgtEl>
                                          <p:spTgt spid="16"/>
                                        </p:tgtEl>
                                        <p:attrNameLst>
                                          <p:attrName>ppt_x</p:attrName>
                                          <p:attrName>ppt_y</p:attrName>
                                        </p:attrNameLst>
                                      </p:cBhvr>
                                      <p:rCtr x="13" y="6736"/>
                                    </p:animMotion>
                                  </p:childTnLst>
                                </p:cTn>
                              </p:par>
                            </p:childTnLst>
                          </p:cTn>
                        </p:par>
                        <p:par>
                          <p:cTn id="7" fill="hold">
                            <p:stCondLst>
                              <p:cond delay="2000"/>
                            </p:stCondLst>
                            <p:childTnLst>
                              <p:par>
                                <p:cTn id="8" presetID="10" presetClass="entr" presetSubtype="0"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E4490D0-3672-446A-AC12-B4830333BD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39CB82C2-DF65-4EC1-8280-F201D50F57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7E1D4427-852B-4B37-8E76-0E9F1810BA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8D0DE514-8876-4D18-A995-61A5C1F813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9DA791C-FFCF-422E-8775-BDA6C0E5ECF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0DCF8855-3530-4F46-A4CB-3B6686EEE4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Content Placeholder 6">
            <a:extLst>
              <a:ext uri="{FF2B5EF4-FFF2-40B4-BE49-F238E27FC236}">
                <a16:creationId xmlns:a16="http://schemas.microsoft.com/office/drawing/2014/main" id="{A3961474-A678-4635-873D-3A841654B9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196" r="27032" b="25741"/>
          <a:stretch/>
        </p:blipFill>
        <p:spPr>
          <a:xfrm>
            <a:off x="353962" y="596932"/>
            <a:ext cx="4734232" cy="2687126"/>
          </a:xfrm>
          <a:prstGeom prst="rect">
            <a:avLst/>
          </a:prstGeom>
        </p:spPr>
      </p:pic>
      <p:sp>
        <p:nvSpPr>
          <p:cNvPr id="2" name="Title 1">
            <a:extLst>
              <a:ext uri="{FF2B5EF4-FFF2-40B4-BE49-F238E27FC236}">
                <a16:creationId xmlns:a16="http://schemas.microsoft.com/office/drawing/2014/main" id="{8B19CFB9-CC71-4F44-9B76-4910FFD4306C}"/>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dirty="0">
                <a:solidFill>
                  <a:srgbClr val="FFFFFF"/>
                </a:solidFill>
              </a:rPr>
              <a:t>Neural Networks activation functions</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F4C3E05-3667-4EAD-B5F9-6E856DEA2DAA}"/>
                  </a:ext>
                </a:extLst>
              </p:cNvPr>
              <p:cNvSpPr/>
              <p:nvPr/>
            </p:nvSpPr>
            <p:spPr>
              <a:xfrm>
                <a:off x="6313666" y="1589882"/>
                <a:ext cx="4995193" cy="1982081"/>
              </a:xfrm>
              <a:prstGeom prst="rect">
                <a:avLst/>
              </a:prstGeom>
            </p:spPr>
            <p:txBody>
              <a:bodyPr wrap="square">
                <a:spAutoFit/>
              </a:bodyPr>
              <a:lstStyle/>
              <a:p>
                <a:r>
                  <a:rPr lang="en-GB" dirty="0"/>
                  <a:t>Previously:</a:t>
                </a:r>
                <a:r>
                  <a:rPr lang="en-GB" b="1" dirty="0"/>
                  <a:t> </a:t>
                </a:r>
                <a14:m>
                  <m:oMath xmlns:m="http://schemas.openxmlformats.org/officeDocument/2006/math">
                    <m:r>
                      <a:rPr lang="en-GB" b="1" i="1">
                        <a:latin typeface="Cambria Math" panose="02040503050406030204" pitchFamily="18" charset="0"/>
                      </a:rPr>
                      <m:t>𝒘</m:t>
                    </m:r>
                    <m:r>
                      <a:rPr lang="en-GB" i="1">
                        <a:latin typeface="Cambria Math" panose="02040503050406030204" pitchFamily="18" charset="0"/>
                      </a:rPr>
                      <m:t>+</m:t>
                    </m:r>
                    <m:r>
                      <a:rPr lang="en-GB" b="1" i="1">
                        <a:latin typeface="Cambria Math" panose="02040503050406030204" pitchFamily="18" charset="0"/>
                      </a:rPr>
                      <m:t>𝒘</m:t>
                    </m:r>
                    <m:r>
                      <m:rPr>
                        <m:sty m:val="p"/>
                      </m:rPr>
                      <a:rPr lang="en-GB">
                        <a:latin typeface="Cambria Math" panose="02040503050406030204" pitchFamily="18" charset="0"/>
                      </a:rPr>
                      <m:t>Δ</m:t>
                    </m:r>
                    <m:r>
                      <a:rPr lang="en-GB" i="1">
                        <a:latin typeface="Cambria Math" panose="02040503050406030204" pitchFamily="18" charset="0"/>
                      </a:rPr>
                      <m:t> ;</m:t>
                    </m:r>
                    <m:r>
                      <a:rPr lang="en-GB" b="1" i="1">
                        <a:latin typeface="Cambria Math" panose="02040503050406030204" pitchFamily="18" charset="0"/>
                      </a:rPr>
                      <m:t>𝒃</m:t>
                    </m:r>
                    <m:r>
                      <a:rPr lang="en-GB" i="1">
                        <a:latin typeface="Cambria Math" panose="02040503050406030204" pitchFamily="18" charset="0"/>
                      </a:rPr>
                      <m:t>+</m:t>
                    </m:r>
                    <m:r>
                      <a:rPr lang="en-GB" b="1" i="1">
                        <a:latin typeface="Cambria Math" panose="02040503050406030204" pitchFamily="18" charset="0"/>
                      </a:rPr>
                      <m:t>𝒃</m:t>
                    </m:r>
                    <m:r>
                      <m:rPr>
                        <m:sty m:val="p"/>
                      </m:rPr>
                      <a:rPr lang="en-GB">
                        <a:latin typeface="Cambria Math" panose="02040503050406030204" pitchFamily="18" charset="0"/>
                      </a:rPr>
                      <m:t>Δ</m:t>
                    </m:r>
                    <m:r>
                      <a:rPr lang="en-GB" i="1">
                        <a:latin typeface="Cambria Math" panose="02040503050406030204" pitchFamily="18" charset="0"/>
                      </a:rPr>
                      <m:t> →</m:t>
                    </m:r>
                    <m:r>
                      <a:rPr lang="en-GB" b="1" i="1">
                        <a:latin typeface="Cambria Math" panose="02040503050406030204" pitchFamily="18" charset="0"/>
                      </a:rPr>
                      <m:t>𝒐</m:t>
                    </m:r>
                    <m:r>
                      <a:rPr lang="en-GB" i="1">
                        <a:latin typeface="Cambria Math" panose="02040503050406030204" pitchFamily="18" charset="0"/>
                      </a:rPr>
                      <m:t>+</m:t>
                    </m:r>
                    <m:r>
                      <a:rPr lang="en-GB" b="1" i="1">
                        <a:latin typeface="Cambria Math" panose="02040503050406030204" pitchFamily="18" charset="0"/>
                      </a:rPr>
                      <m:t>𝒐</m:t>
                    </m:r>
                    <m:r>
                      <a:rPr lang="en-GB" b="1">
                        <a:latin typeface="Cambria Math" panose="02040503050406030204" pitchFamily="18" charset="0"/>
                      </a:rPr>
                      <m:t>𝚫</m:t>
                    </m:r>
                  </m:oMath>
                </a14:m>
                <a:endParaRPr lang="en-US" b="1" dirty="0"/>
              </a:p>
              <a:p>
                <a:endParaRPr lang="en-US" dirty="0"/>
              </a:p>
              <a:p>
                <a:r>
                  <a:rPr lang="en-US" dirty="0"/>
                  <a:t>We can write this as:</a:t>
                </a:r>
              </a:p>
              <a:p>
                <a:endParaRPr lang="en-US" dirty="0"/>
              </a:p>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Δ</m:t>
                      </m:r>
                      <m:r>
                        <a:rPr lang="en-GB" sz="2000" b="0" i="1" smtClean="0">
                          <a:latin typeface="Cambria Math" panose="02040503050406030204" pitchFamily="18" charset="0"/>
                        </a:rPr>
                        <m:t>𝑜𝑢𝑡𝑝𝑢𝑡</m:t>
                      </m:r>
                      <m:r>
                        <a:rPr lang="en-GB" sz="2000" b="0" i="1" smtClean="0">
                          <a:latin typeface="Cambria Math" panose="02040503050406030204" pitchFamily="18" charset="0"/>
                        </a:rPr>
                        <m:t>≈</m:t>
                      </m:r>
                      <m:nary>
                        <m:naryPr>
                          <m:chr m:val="∑"/>
                          <m:supHide m:val="on"/>
                          <m:ctrlPr>
                            <a:rPr lang="en-GB" sz="2000" b="0" i="1" smtClean="0">
                              <a:latin typeface="Cambria Math" panose="02040503050406030204" pitchFamily="18" charset="0"/>
                            </a:rPr>
                          </m:ctrlPr>
                        </m:naryPr>
                        <m:sub>
                          <m:r>
                            <m:rPr>
                              <m:brk m:alnAt="7"/>
                            </m:rPr>
                            <a:rPr lang="en-GB" sz="2000" b="0" i="1" smtClean="0">
                              <a:latin typeface="Cambria Math" panose="02040503050406030204" pitchFamily="18" charset="0"/>
                            </a:rPr>
                            <m:t>𝑗</m:t>
                          </m:r>
                        </m:sub>
                        <m:sup/>
                        <m:e>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m:t>
                              </m:r>
                              <m:r>
                                <a:rPr lang="en-GB" sz="2000" b="0" i="1" smtClean="0">
                                  <a:latin typeface="Cambria Math" panose="02040503050406030204" pitchFamily="18" charset="0"/>
                                </a:rPr>
                                <m:t>𝑜𝑢𝑡𝑝𝑢𝑡</m:t>
                              </m:r>
                            </m:num>
                            <m:den>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𝑤</m:t>
                                  </m:r>
                                </m:e>
                                <m:sub>
                                  <m:r>
                                    <a:rPr lang="en-GB" sz="2000" b="0" i="1" smtClean="0">
                                      <a:latin typeface="Cambria Math" panose="02040503050406030204" pitchFamily="18" charset="0"/>
                                    </a:rPr>
                                    <m:t>𝑗</m:t>
                                  </m:r>
                                </m:sub>
                              </m:sSub>
                            </m:den>
                          </m:f>
                          <m:r>
                            <m:rPr>
                              <m:sty m:val="p"/>
                            </m:rPr>
                            <a:rPr lang="en-GB" sz="2000" b="0" i="0" smtClean="0">
                              <a:latin typeface="Cambria Math" panose="02040503050406030204" pitchFamily="18" charset="0"/>
                            </a:rPr>
                            <m:t>Δ</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𝑤</m:t>
                              </m:r>
                            </m:e>
                            <m:sub>
                              <m:r>
                                <a:rPr lang="en-GB" sz="2000" b="0" i="1" smtClean="0">
                                  <a:latin typeface="Cambria Math" panose="02040503050406030204" pitchFamily="18" charset="0"/>
                                </a:rPr>
                                <m:t>𝑗</m:t>
                              </m:r>
                            </m:sub>
                          </m:sSub>
                          <m:r>
                            <a:rPr lang="en-GB" sz="2000" b="0" i="1" smtClean="0">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m:t>
                              </m:r>
                              <m:r>
                                <a:rPr lang="en-GB" sz="2000" i="1">
                                  <a:latin typeface="Cambria Math" panose="02040503050406030204" pitchFamily="18" charset="0"/>
                                </a:rPr>
                                <m:t>𝑜𝑢𝑡𝑝𝑢𝑡</m:t>
                              </m:r>
                            </m:num>
                            <m:den>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b="0" i="1" smtClean="0">
                                      <a:latin typeface="Cambria Math" panose="02040503050406030204" pitchFamily="18" charset="0"/>
                                    </a:rPr>
                                    <m:t>𝑏</m:t>
                                  </m:r>
                                </m:e>
                                <m:sub>
                                  <m:r>
                                    <a:rPr lang="en-GB" sz="2000" i="1">
                                      <a:latin typeface="Cambria Math" panose="02040503050406030204" pitchFamily="18" charset="0"/>
                                    </a:rPr>
                                    <m:t>𝑗</m:t>
                                  </m:r>
                                </m:sub>
                              </m:sSub>
                            </m:den>
                          </m:f>
                          <m:r>
                            <m:rPr>
                              <m:sty m:val="p"/>
                            </m:rPr>
                            <a:rPr lang="en-GB" sz="2000">
                              <a:latin typeface="Cambria Math" panose="02040503050406030204" pitchFamily="18" charset="0"/>
                            </a:rPr>
                            <m:t>Δ</m:t>
                          </m:r>
                          <m:sSub>
                            <m:sSubPr>
                              <m:ctrlPr>
                                <a:rPr lang="en-GB" sz="2000" i="1">
                                  <a:latin typeface="Cambria Math" panose="02040503050406030204" pitchFamily="18" charset="0"/>
                                </a:rPr>
                              </m:ctrlPr>
                            </m:sSubPr>
                            <m:e>
                              <m:r>
                                <a:rPr lang="en-GB" sz="2000" b="0" i="1" smtClean="0">
                                  <a:latin typeface="Cambria Math" panose="02040503050406030204" pitchFamily="18" charset="0"/>
                                </a:rPr>
                                <m:t>𝑏</m:t>
                              </m:r>
                            </m:e>
                            <m:sub>
                              <m:r>
                                <a:rPr lang="en-GB" sz="2000" i="1">
                                  <a:latin typeface="Cambria Math" panose="02040503050406030204" pitchFamily="18" charset="0"/>
                                </a:rPr>
                                <m:t>𝑗</m:t>
                              </m:r>
                            </m:sub>
                          </m:sSub>
                        </m:e>
                      </m:nary>
                      <m:r>
                        <a:rPr lang="en-GB" sz="2000" b="0" i="1" smtClean="0">
                          <a:latin typeface="Cambria Math" panose="02040503050406030204" pitchFamily="18" charset="0"/>
                        </a:rPr>
                        <m:t> </m:t>
                      </m:r>
                    </m:oMath>
                  </m:oMathPara>
                </a14:m>
                <a:endParaRPr lang="en-US" sz="2000" dirty="0"/>
              </a:p>
            </p:txBody>
          </p:sp>
        </mc:Choice>
        <mc:Fallback xmlns="">
          <p:sp>
            <p:nvSpPr>
              <p:cNvPr id="9" name="Rectangle 8">
                <a:extLst>
                  <a:ext uri="{FF2B5EF4-FFF2-40B4-BE49-F238E27FC236}">
                    <a16:creationId xmlns:a16="http://schemas.microsoft.com/office/drawing/2014/main" id="{DF4C3E05-3667-4EAD-B5F9-6E856DEA2DAA}"/>
                  </a:ext>
                </a:extLst>
              </p:cNvPr>
              <p:cNvSpPr>
                <a:spLocks noRot="1" noChangeAspect="1" noMove="1" noResize="1" noEditPoints="1" noAdjustHandles="1" noChangeArrowheads="1" noChangeShapeType="1" noTextEdit="1"/>
              </p:cNvSpPr>
              <p:nvPr/>
            </p:nvSpPr>
            <p:spPr>
              <a:xfrm>
                <a:off x="6313666" y="1589882"/>
                <a:ext cx="4995193" cy="1982081"/>
              </a:xfrm>
              <a:prstGeom prst="rect">
                <a:avLst/>
              </a:prstGeom>
              <a:blipFill>
                <a:blip r:embed="rId4"/>
                <a:stretch>
                  <a:fillRect l="-1099" t="-1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C65F9F6-86B3-4E9D-9FEC-6D0EE943413E}"/>
                  </a:ext>
                </a:extLst>
              </p:cNvPr>
              <p:cNvSpPr txBox="1"/>
              <p:nvPr/>
            </p:nvSpPr>
            <p:spPr>
              <a:xfrm>
                <a:off x="699151" y="3179212"/>
                <a:ext cx="1258165" cy="7923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rPr>
                          </m:ctrlPr>
                        </m:fPr>
                        <m:num>
                          <m:r>
                            <a:rPr lang="en-GB" sz="2400" b="0" i="1" smtClean="0">
                              <a:latin typeface="Cambria Math" panose="02040503050406030204" pitchFamily="18" charset="0"/>
                            </a:rPr>
                            <m:t>1</m:t>
                          </m:r>
                        </m:num>
                        <m:den>
                          <m:r>
                            <a:rPr lang="en-GB" sz="2400" b="0" i="1" smtClean="0">
                              <a:latin typeface="Cambria Math" panose="02040503050406030204" pitchFamily="18" charset="0"/>
                            </a:rPr>
                            <m:t>1+</m:t>
                          </m:r>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𝑒</m:t>
                              </m:r>
                            </m:e>
                            <m:sup>
                              <m:r>
                                <a:rPr lang="en-GB" sz="2400" b="0" i="1" smtClean="0">
                                  <a:latin typeface="Cambria Math" panose="02040503050406030204" pitchFamily="18" charset="0"/>
                                </a:rPr>
                                <m:t>−</m:t>
                              </m:r>
                              <m:r>
                                <a:rPr lang="en-GB" sz="2400" b="0" i="1" smtClean="0">
                                  <a:latin typeface="Cambria Math" panose="02040503050406030204" pitchFamily="18" charset="0"/>
                                </a:rPr>
                                <m:t>𝑧</m:t>
                              </m:r>
                            </m:sup>
                          </m:sSup>
                        </m:den>
                      </m:f>
                    </m:oMath>
                  </m:oMathPara>
                </a14:m>
                <a:endParaRPr lang="en-GB" sz="2400" dirty="0"/>
              </a:p>
            </p:txBody>
          </p:sp>
        </mc:Choice>
        <mc:Fallback xmlns="">
          <p:sp>
            <p:nvSpPr>
              <p:cNvPr id="3" name="TextBox 2">
                <a:extLst>
                  <a:ext uri="{FF2B5EF4-FFF2-40B4-BE49-F238E27FC236}">
                    <a16:creationId xmlns:a16="http://schemas.microsoft.com/office/drawing/2014/main" id="{5C65F9F6-86B3-4E9D-9FEC-6D0EE943413E}"/>
                  </a:ext>
                </a:extLst>
              </p:cNvPr>
              <p:cNvSpPr txBox="1">
                <a:spLocks noRot="1" noChangeAspect="1" noMove="1" noResize="1" noEditPoints="1" noAdjustHandles="1" noChangeArrowheads="1" noChangeShapeType="1" noTextEdit="1"/>
              </p:cNvSpPr>
              <p:nvPr/>
            </p:nvSpPr>
            <p:spPr>
              <a:xfrm>
                <a:off x="699151" y="3179212"/>
                <a:ext cx="1258165" cy="792396"/>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34B54D-611A-4921-B462-0CB11472B53A}"/>
                  </a:ext>
                </a:extLst>
              </p:cNvPr>
              <p:cNvSpPr txBox="1"/>
              <p:nvPr/>
            </p:nvSpPr>
            <p:spPr>
              <a:xfrm>
                <a:off x="3392285" y="3311211"/>
                <a:ext cx="12607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sz="2400" b="0" i="0" smtClean="0">
                          <a:latin typeface="Cambria Math" panose="02040503050406030204" pitchFamily="18" charset="0"/>
                        </a:rPr>
                        <m:t>tanh</m:t>
                      </m:r>
                      <m:r>
                        <a:rPr lang="en-GB" sz="2400" b="0" i="1" smtClean="0">
                          <a:latin typeface="Cambria Math" panose="02040503050406030204" pitchFamily="18" charset="0"/>
                        </a:rPr>
                        <m:t>⁡(</m:t>
                      </m:r>
                      <m:r>
                        <a:rPr lang="en-GB" sz="2400" b="0" i="1" smtClean="0">
                          <a:latin typeface="Cambria Math" panose="02040503050406030204" pitchFamily="18" charset="0"/>
                        </a:rPr>
                        <m:t>𝑧</m:t>
                      </m:r>
                      <m:r>
                        <a:rPr lang="en-GB" sz="2400" b="0" i="1" smtClean="0">
                          <a:latin typeface="Cambria Math" panose="02040503050406030204" pitchFamily="18" charset="0"/>
                        </a:rPr>
                        <m:t>)</m:t>
                      </m:r>
                    </m:oMath>
                  </m:oMathPara>
                </a14:m>
                <a:endParaRPr lang="en-GB" sz="2400" dirty="0"/>
              </a:p>
            </p:txBody>
          </p:sp>
        </mc:Choice>
        <mc:Fallback xmlns="">
          <p:sp>
            <p:nvSpPr>
              <p:cNvPr id="4" name="TextBox 3">
                <a:extLst>
                  <a:ext uri="{FF2B5EF4-FFF2-40B4-BE49-F238E27FC236}">
                    <a16:creationId xmlns:a16="http://schemas.microsoft.com/office/drawing/2014/main" id="{9834B54D-611A-4921-B462-0CB11472B53A}"/>
                  </a:ext>
                </a:extLst>
              </p:cNvPr>
              <p:cNvSpPr txBox="1">
                <a:spLocks noRot="1" noChangeAspect="1" noMove="1" noResize="1" noEditPoints="1" noAdjustHandles="1" noChangeArrowheads="1" noChangeShapeType="1" noTextEdit="1"/>
              </p:cNvSpPr>
              <p:nvPr/>
            </p:nvSpPr>
            <p:spPr>
              <a:xfrm>
                <a:off x="3392285" y="3311211"/>
                <a:ext cx="1260730" cy="461665"/>
              </a:xfrm>
              <a:prstGeom prst="rect">
                <a:avLst/>
              </a:prstGeom>
              <a:blipFill>
                <a:blip r:embed="rId6"/>
                <a:stretch>
                  <a:fillRect r="-966" b="-171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1E5F25-0F63-4A27-922B-FA1B9AB7C23A}"/>
                  </a:ext>
                </a:extLst>
              </p:cNvPr>
              <p:cNvSpPr txBox="1"/>
              <p:nvPr/>
            </p:nvSpPr>
            <p:spPr>
              <a:xfrm>
                <a:off x="10618713" y="5030330"/>
                <a:ext cx="15363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𝑧</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𝑤</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𝑥</m:t>
                      </m:r>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𝑏</m:t>
                      </m:r>
                    </m:oMath>
                  </m:oMathPara>
                </a14:m>
                <a:endParaRPr lang="en-GB" dirty="0">
                  <a:solidFill>
                    <a:schemeClr val="bg1"/>
                  </a:solidFill>
                </a:endParaRPr>
              </a:p>
            </p:txBody>
          </p:sp>
        </mc:Choice>
        <mc:Fallback xmlns="">
          <p:sp>
            <p:nvSpPr>
              <p:cNvPr id="5" name="TextBox 4">
                <a:extLst>
                  <a:ext uri="{FF2B5EF4-FFF2-40B4-BE49-F238E27FC236}">
                    <a16:creationId xmlns:a16="http://schemas.microsoft.com/office/drawing/2014/main" id="{2D1E5F25-0F63-4A27-922B-FA1B9AB7C23A}"/>
                  </a:ext>
                </a:extLst>
              </p:cNvPr>
              <p:cNvSpPr txBox="1">
                <a:spLocks noRot="1" noChangeAspect="1" noMove="1" noResize="1" noEditPoints="1" noAdjustHandles="1" noChangeArrowheads="1" noChangeShapeType="1" noTextEdit="1"/>
              </p:cNvSpPr>
              <p:nvPr/>
            </p:nvSpPr>
            <p:spPr>
              <a:xfrm>
                <a:off x="10618713" y="5030330"/>
                <a:ext cx="1536318" cy="369332"/>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03198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EE378F3-9642-471B-8215-AA32884221B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405F82-F7FB-4124-AE2B-3D69A007C1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AAAE29FD-C3A6-46E4-BF94-132A4C4EE2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00CCD56-5353-4895-9C99-BBD0DD034B73}"/>
                  </a:ext>
                </a:extLst>
              </p:cNvPr>
              <p:cNvSpPr>
                <a:spLocks noGrp="1"/>
              </p:cNvSpPr>
              <p:nvPr>
                <p:ph type="title"/>
              </p:nvPr>
            </p:nvSpPr>
            <p:spPr>
              <a:xfrm>
                <a:off x="1097280" y="516835"/>
                <a:ext cx="5977937" cy="1666501"/>
              </a:xfrm>
            </p:spPr>
            <p:txBody>
              <a:bodyPr>
                <a:normAutofit/>
              </a:bodyPr>
              <a:lstStyle/>
              <a:p>
                <a:r>
                  <a:rPr lang="en-GB" sz="4000" dirty="0">
                    <a:solidFill>
                      <a:srgbClr val="FFFFFF"/>
                    </a:solidFill>
                  </a:rPr>
                  <a:t>How NN learn </a:t>
                </a:r>
                <a14:m>
                  <m:oMath xmlns:m="http://schemas.openxmlformats.org/officeDocument/2006/math">
                    <m:sSub>
                      <m:sSubPr>
                        <m:ctrlPr>
                          <a:rPr lang="en-GB" sz="4000" b="0" i="1" smtClean="0">
                            <a:solidFill>
                              <a:srgbClr val="FFFFFF"/>
                            </a:solidFill>
                            <a:latin typeface="Cambria Math" panose="02040503050406030204" pitchFamily="18" charset="0"/>
                          </a:rPr>
                        </m:ctrlPr>
                      </m:sSubPr>
                      <m:e>
                        <m:r>
                          <a:rPr lang="en-GB" sz="4000" b="0" i="1" smtClean="0">
                            <a:solidFill>
                              <a:srgbClr val="FFFFFF"/>
                            </a:solidFill>
                            <a:latin typeface="Cambria Math" panose="02040503050406030204" pitchFamily="18" charset="0"/>
                          </a:rPr>
                          <m:t>𝑤</m:t>
                        </m:r>
                      </m:e>
                      <m:sub>
                        <m:r>
                          <a:rPr lang="en-GB" sz="4000" b="0" i="1" smtClean="0">
                            <a:solidFill>
                              <a:srgbClr val="FFFFFF"/>
                            </a:solidFill>
                            <a:latin typeface="Cambria Math" panose="02040503050406030204" pitchFamily="18" charset="0"/>
                          </a:rPr>
                          <m:t>𝑖</m:t>
                        </m:r>
                      </m:sub>
                    </m:sSub>
                  </m:oMath>
                </a14:m>
                <a:r>
                  <a:rPr lang="en-GB" sz="4000" dirty="0">
                    <a:solidFill>
                      <a:srgbClr val="FFFFFF"/>
                    </a:solidFill>
                  </a:rPr>
                  <a:t> and </a:t>
                </a:r>
                <a14:m>
                  <m:oMath xmlns:m="http://schemas.openxmlformats.org/officeDocument/2006/math">
                    <m:sSub>
                      <m:sSubPr>
                        <m:ctrlPr>
                          <a:rPr lang="en-GB" sz="4000" b="0" i="1" smtClean="0">
                            <a:solidFill>
                              <a:srgbClr val="FFFFFF"/>
                            </a:solidFill>
                            <a:latin typeface="Cambria Math" panose="02040503050406030204" pitchFamily="18" charset="0"/>
                          </a:rPr>
                        </m:ctrlPr>
                      </m:sSubPr>
                      <m:e>
                        <m:r>
                          <a:rPr lang="en-GB" sz="4000" b="0" i="1" smtClean="0">
                            <a:solidFill>
                              <a:srgbClr val="FFFFFF"/>
                            </a:solidFill>
                            <a:latin typeface="Cambria Math" panose="02040503050406030204" pitchFamily="18" charset="0"/>
                          </a:rPr>
                          <m:t>𝑏</m:t>
                        </m:r>
                      </m:e>
                      <m:sub>
                        <m:r>
                          <a:rPr lang="en-GB" sz="4000" b="0" i="1" smtClean="0">
                            <a:solidFill>
                              <a:srgbClr val="FFFFFF"/>
                            </a:solidFill>
                            <a:latin typeface="Cambria Math" panose="02040503050406030204" pitchFamily="18" charset="0"/>
                          </a:rPr>
                          <m:t>𝑖</m:t>
                        </m:r>
                      </m:sub>
                    </m:sSub>
                  </m:oMath>
                </a14:m>
                <a:r>
                  <a:rPr lang="en-GB" sz="4000" dirty="0">
                    <a:solidFill>
                      <a:srgbClr val="FFFFFF"/>
                    </a:solidFill>
                  </a:rPr>
                  <a:t>?</a:t>
                </a:r>
              </a:p>
            </p:txBody>
          </p:sp>
        </mc:Choice>
        <mc:Fallback xmlns="">
          <p:sp>
            <p:nvSpPr>
              <p:cNvPr id="2" name="Title 1">
                <a:extLst>
                  <a:ext uri="{FF2B5EF4-FFF2-40B4-BE49-F238E27FC236}">
                    <a16:creationId xmlns:a16="http://schemas.microsoft.com/office/drawing/2014/main" id="{000CCD56-5353-4895-9C99-BBD0DD034B73}"/>
                  </a:ext>
                </a:extLst>
              </p:cNvPr>
              <p:cNvSpPr>
                <a:spLocks noGrp="1" noRot="1" noChangeAspect="1" noMove="1" noResize="1" noEditPoints="1" noAdjustHandles="1" noChangeArrowheads="1" noChangeShapeType="1" noTextEdit="1"/>
              </p:cNvSpPr>
              <p:nvPr>
                <p:ph type="title"/>
              </p:nvPr>
            </p:nvSpPr>
            <p:spPr>
              <a:xfrm>
                <a:off x="1097280" y="516835"/>
                <a:ext cx="5977937" cy="1666501"/>
              </a:xfrm>
              <a:blipFill>
                <a:blip r:embed="rId4"/>
                <a:stretch>
                  <a:fillRect l="-3568" b="-16117"/>
                </a:stretch>
              </a:blipFill>
            </p:spPr>
            <p:txBody>
              <a:bodyPr/>
              <a:lstStyle/>
              <a:p>
                <a:r>
                  <a:rPr lang="en-GB">
                    <a:noFill/>
                  </a:rPr>
                  <a:t> </a:t>
                </a:r>
              </a:p>
            </p:txBody>
          </p:sp>
        </mc:Fallback>
      </mc:AlternateContent>
      <p:sp>
        <p:nvSpPr>
          <p:cNvPr id="3" name="Content Placeholder 2">
            <a:extLst>
              <a:ext uri="{FF2B5EF4-FFF2-40B4-BE49-F238E27FC236}">
                <a16:creationId xmlns:a16="http://schemas.microsoft.com/office/drawing/2014/main" id="{C92C7494-E4A2-4DDB-98C9-D8D26C78B9D8}"/>
              </a:ext>
            </a:extLst>
          </p:cNvPr>
          <p:cNvSpPr>
            <a:spLocks noGrp="1"/>
          </p:cNvSpPr>
          <p:nvPr>
            <p:ph idx="1"/>
          </p:nvPr>
        </p:nvSpPr>
        <p:spPr>
          <a:xfrm>
            <a:off x="1097279" y="2236305"/>
            <a:ext cx="5977938" cy="1716264"/>
          </a:xfrm>
        </p:spPr>
        <p:txBody>
          <a:bodyPr>
            <a:normAutofit/>
          </a:bodyPr>
          <a:lstStyle/>
          <a:p>
            <a:pPr>
              <a:buFont typeface="Arial" panose="020B0604020202020204" pitchFamily="34" charset="0"/>
              <a:buChar char="•"/>
            </a:pPr>
            <a:r>
              <a:rPr lang="en-US" sz="1800" dirty="0">
                <a:solidFill>
                  <a:srgbClr val="FFFFFF"/>
                </a:solidFill>
              </a:rPr>
              <a:t> Find an objective and quantify it</a:t>
            </a:r>
            <a:endParaRPr lang="en-US" sz="1600" dirty="0">
              <a:solidFill>
                <a:srgbClr val="FFFFFF"/>
              </a:solidFill>
            </a:endParaRPr>
          </a:p>
          <a:p>
            <a:pPr lvl="1">
              <a:buFont typeface="Arial" panose="020B0604020202020204" pitchFamily="34" charset="0"/>
              <a:buChar char="•"/>
            </a:pPr>
            <a:r>
              <a:rPr lang="en-US" sz="1200" dirty="0">
                <a:solidFill>
                  <a:srgbClr val="FFFFFF"/>
                </a:solidFill>
              </a:rPr>
              <a:t>Compare you hypothesis with the real results ( supervised learning)</a:t>
            </a:r>
          </a:p>
          <a:p>
            <a:pPr lvl="1">
              <a:buFont typeface="Arial" panose="020B0604020202020204" pitchFamily="34" charset="0"/>
              <a:buChar char="•"/>
            </a:pPr>
            <a:r>
              <a:rPr lang="en-US" sz="1200" dirty="0">
                <a:solidFill>
                  <a:srgbClr val="FFFFFF"/>
                </a:solidFill>
              </a:rPr>
              <a:t>Find patterns in the data, build a hypothesis and check if it matches the dynamics of your problem (unsupervised)</a:t>
            </a:r>
          </a:p>
          <a:p>
            <a:r>
              <a:rPr lang="en-US" sz="1800" dirty="0">
                <a:solidFill>
                  <a:srgbClr val="FFFFFF"/>
                </a:solidFill>
              </a:rPr>
              <a:t>Cost Functions:</a:t>
            </a:r>
          </a:p>
          <a:p>
            <a:endParaRPr lang="en-US" sz="1800" dirty="0">
              <a:solidFill>
                <a:srgbClr val="FFFFFF"/>
              </a:solidFill>
            </a:endParaRPr>
          </a:p>
        </p:txBody>
      </p:sp>
      <p:sp>
        <p:nvSpPr>
          <p:cNvPr id="12" name="TextBox 11">
            <a:extLst>
              <a:ext uri="{FF2B5EF4-FFF2-40B4-BE49-F238E27FC236}">
                <a16:creationId xmlns:a16="http://schemas.microsoft.com/office/drawing/2014/main" id="{595EB3C6-7BBB-41EE-9592-57FBDE321502}"/>
              </a:ext>
            </a:extLst>
          </p:cNvPr>
          <p:cNvSpPr txBox="1"/>
          <p:nvPr/>
        </p:nvSpPr>
        <p:spPr>
          <a:xfrm>
            <a:off x="91004" y="6468986"/>
            <a:ext cx="7365899" cy="276999"/>
          </a:xfrm>
          <a:prstGeom prst="rect">
            <a:avLst/>
          </a:prstGeom>
          <a:noFill/>
        </p:spPr>
        <p:txBody>
          <a:bodyPr wrap="square" rtlCol="0">
            <a:spAutoFit/>
          </a:bodyPr>
          <a:lstStyle/>
          <a:p>
            <a:r>
              <a:rPr lang="en-GB" sz="1200" dirty="0">
                <a:solidFill>
                  <a:schemeClr val="bg1"/>
                </a:solidFill>
              </a:rPr>
              <a:t>Picture: </a:t>
            </a:r>
            <a:r>
              <a:rPr lang="en-GB" sz="1200" dirty="0">
                <a:solidFill>
                  <a:schemeClr val="bg1"/>
                </a:solidFill>
                <a:hlinkClick r:id="rId5"/>
              </a:rPr>
              <a:t>http://selmandesign.com/qa-on-machine-learning/</a:t>
            </a:r>
            <a:r>
              <a:rPr lang="en-GB" sz="1200" dirty="0">
                <a:solidFill>
                  <a:schemeClr val="bg1"/>
                </a:solidFill>
              </a:rPr>
              <a:t>, [01/04/2018]</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91DEB7FE-90A5-45AB-AB95-249B21C3A8A2}"/>
                  </a:ext>
                </a:extLst>
              </p:cNvPr>
              <p:cNvGraphicFramePr>
                <a:graphicFrameLocks noGrp="1"/>
              </p:cNvGraphicFramePr>
              <p:nvPr>
                <p:extLst>
                  <p:ext uri="{D42A27DB-BD31-4B8C-83A1-F6EECF244321}">
                    <p14:modId xmlns:p14="http://schemas.microsoft.com/office/powerpoint/2010/main" val="679934273"/>
                  </p:ext>
                </p:extLst>
              </p:nvPr>
            </p:nvGraphicFramePr>
            <p:xfrm>
              <a:off x="1097278" y="3720674"/>
              <a:ext cx="6359625" cy="2111185"/>
            </p:xfrm>
            <a:graphic>
              <a:graphicData uri="http://schemas.openxmlformats.org/drawingml/2006/table">
                <a:tbl>
                  <a:tblPr firstRow="1" bandRow="1">
                    <a:tableStyleId>{5C22544A-7EE6-4342-B048-85BDC9FD1C3A}</a:tableStyleId>
                  </a:tblPr>
                  <a:tblGrid>
                    <a:gridCol w="1570230">
                      <a:extLst>
                        <a:ext uri="{9D8B030D-6E8A-4147-A177-3AD203B41FA5}">
                          <a16:colId xmlns:a16="http://schemas.microsoft.com/office/drawing/2014/main" val="2535100956"/>
                        </a:ext>
                      </a:extLst>
                    </a:gridCol>
                    <a:gridCol w="4789395">
                      <a:extLst>
                        <a:ext uri="{9D8B030D-6E8A-4147-A177-3AD203B41FA5}">
                          <a16:colId xmlns:a16="http://schemas.microsoft.com/office/drawing/2014/main" val="3272541081"/>
                        </a:ext>
                      </a:extLst>
                    </a:gridCol>
                  </a:tblGrid>
                  <a:tr h="370840">
                    <a:tc>
                      <a:txBody>
                        <a:bodyPr/>
                        <a:lstStyle/>
                        <a:p>
                          <a:pPr algn="ctr"/>
                          <a:r>
                            <a:rPr lang="en-GB" sz="1400" dirty="0"/>
                            <a:t>Name</a:t>
                          </a:r>
                        </a:p>
                      </a:txBody>
                      <a:tcPr/>
                    </a:tc>
                    <a:tc>
                      <a:txBody>
                        <a:bodyPr/>
                        <a:lstStyle/>
                        <a:p>
                          <a:pPr algn="ctr"/>
                          <a:r>
                            <a:rPr lang="en-GB" sz="1400" dirty="0"/>
                            <a:t>Cost function</a:t>
                          </a:r>
                        </a:p>
                      </a:txBody>
                      <a:tcPr/>
                    </a:tc>
                    <a:extLst>
                      <a:ext uri="{0D108BD9-81ED-4DB2-BD59-A6C34878D82A}">
                        <a16:rowId xmlns:a16="http://schemas.microsoft.com/office/drawing/2014/main" val="4153474008"/>
                      </a:ext>
                    </a:extLst>
                  </a:tr>
                  <a:tr h="370840">
                    <a:tc>
                      <a:txBody>
                        <a:bodyPr/>
                        <a:lstStyle/>
                        <a:p>
                          <a:r>
                            <a:rPr lang="en-GB" sz="1400" kern="1200" dirty="0">
                              <a:solidFill>
                                <a:schemeClr val="dk1"/>
                              </a:solidFill>
                              <a:effectLst/>
                              <a:latin typeface="+mn-lt"/>
                              <a:ea typeface="+mn-ea"/>
                              <a:cs typeface="+mn-cs"/>
                            </a:rPr>
                            <a:t>Mean Square Error (MSE)</a:t>
                          </a:r>
                          <a:endParaRPr lang="en-GB" sz="1400" dirty="0"/>
                        </a:p>
                      </a:txBody>
                      <a:tcPr/>
                    </a:tc>
                    <a:tc>
                      <a:txBody>
                        <a:bodyPr/>
                        <a:lstStyle/>
                        <a:p>
                          <a:pPr/>
                          <a14:m>
                            <m:oMathPara xmlns:m="http://schemas.openxmlformats.org/officeDocument/2006/math">
                              <m:oMathParaPr>
                                <m:jc m:val="centerGroup"/>
                              </m:oMathParaPr>
                              <m:oMath xmlns:m="http://schemas.openxmlformats.org/officeDocument/2006/math">
                                <m:f>
                                  <m:fPr>
                                    <m:ctrlPr>
                                      <a:rPr lang="en-GB" sz="1400" i="1" smtClean="0">
                                        <a:latin typeface="Cambria Math" panose="02040503050406030204" pitchFamily="18" charset="0"/>
                                      </a:rPr>
                                    </m:ctrlPr>
                                  </m:fPr>
                                  <m:num>
                                    <m:r>
                                      <a:rPr lang="en-GB" sz="1400" b="0" i="1" smtClean="0">
                                        <a:latin typeface="Cambria Math" panose="02040503050406030204" pitchFamily="18" charset="0"/>
                                      </a:rPr>
                                      <m:t>1</m:t>
                                    </m:r>
                                  </m:num>
                                  <m:den>
                                    <m:r>
                                      <a:rPr lang="en-GB" sz="1400" b="0" i="1" smtClean="0">
                                        <a:latin typeface="Cambria Math" panose="02040503050406030204" pitchFamily="18" charset="0"/>
                                      </a:rPr>
                                      <m:t>2</m:t>
                                    </m:r>
                                    <m:r>
                                      <a:rPr lang="en-GB" sz="1400" b="0" i="1" smtClean="0">
                                        <a:latin typeface="Cambria Math" panose="02040503050406030204" pitchFamily="18" charset="0"/>
                                      </a:rPr>
                                      <m:t>𝑛</m:t>
                                    </m:r>
                                  </m:den>
                                </m:f>
                                <m:r>
                                  <a:rPr lang="en-GB" sz="1400" b="0" i="1" smtClean="0">
                                    <a:latin typeface="Cambria Math" panose="02040503050406030204" pitchFamily="18" charset="0"/>
                                  </a:rPr>
                                  <m:t>∑</m:t>
                                </m:r>
                                <m:sSup>
                                  <m:sSupPr>
                                    <m:ctrlPr>
                                      <a:rPr lang="en-GB" sz="1400" b="0" i="1" smtClean="0">
                                        <a:latin typeface="Cambria Math" panose="02040503050406030204" pitchFamily="18" charset="0"/>
                                      </a:rPr>
                                    </m:ctrlPr>
                                  </m:sSupPr>
                                  <m:e>
                                    <m:d>
                                      <m:dPr>
                                        <m:begChr m:val="‖"/>
                                        <m:endChr m:val="‖"/>
                                        <m:ctrlPr>
                                          <a:rPr lang="en-GB" sz="1400" b="0" i="1" smtClean="0">
                                            <a:latin typeface="Cambria Math" panose="02040503050406030204" pitchFamily="18" charset="0"/>
                                          </a:rPr>
                                        </m:ctrlPr>
                                      </m:dPr>
                                      <m:e>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h</m:t>
                                            </m:r>
                                          </m:e>
                                          <m:sub>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𝑤</m:t>
                                                </m:r>
                                                <m:r>
                                                  <a:rPr lang="en-GB" sz="1400" b="0" i="1" smtClean="0">
                                                    <a:latin typeface="Cambria Math" panose="02040503050406030204" pitchFamily="18" charset="0"/>
                                                  </a:rPr>
                                                  <m:t>,</m:t>
                                                </m:r>
                                                <m:r>
                                                  <a:rPr lang="en-GB" sz="1400" b="0" i="1" smtClean="0">
                                                    <a:latin typeface="Cambria Math" panose="02040503050406030204" pitchFamily="18" charset="0"/>
                                                  </a:rPr>
                                                  <m:t>𝑏</m:t>
                                                </m:r>
                                              </m:e>
                                            </m:d>
                                          </m:sub>
                                        </m:sSub>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𝑥</m:t>
                                            </m:r>
                                          </m:e>
                                        </m:d>
                                        <m:r>
                                          <a:rPr lang="en-GB" sz="1400" b="0" i="1" smtClean="0">
                                            <a:latin typeface="Cambria Math" panose="02040503050406030204" pitchFamily="18" charset="0"/>
                                          </a:rPr>
                                          <m:t>−</m:t>
                                        </m:r>
                                        <m:r>
                                          <a:rPr lang="en-GB" sz="1400" b="0" i="1" smtClean="0">
                                            <a:latin typeface="Cambria Math" panose="02040503050406030204" pitchFamily="18" charset="0"/>
                                          </a:rPr>
                                          <m:t>𝑦</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𝑥</m:t>
                                            </m:r>
                                          </m:e>
                                        </m:d>
                                      </m:e>
                                    </m:d>
                                  </m:e>
                                  <m:sup>
                                    <m:r>
                                      <a:rPr lang="en-GB" sz="1400" b="0" i="1" smtClean="0">
                                        <a:latin typeface="Cambria Math" panose="02040503050406030204" pitchFamily="18" charset="0"/>
                                      </a:rPr>
                                      <m:t>2</m:t>
                                    </m:r>
                                  </m:sup>
                                </m:sSup>
                              </m:oMath>
                            </m:oMathPara>
                          </a14:m>
                          <a:endParaRPr lang="en-GB" sz="1400" dirty="0"/>
                        </a:p>
                      </a:txBody>
                      <a:tcPr/>
                    </a:tc>
                    <a:extLst>
                      <a:ext uri="{0D108BD9-81ED-4DB2-BD59-A6C34878D82A}">
                        <a16:rowId xmlns:a16="http://schemas.microsoft.com/office/drawing/2014/main" val="2677405301"/>
                      </a:ext>
                    </a:extLst>
                  </a:tr>
                  <a:tr h="370840">
                    <a:tc>
                      <a:txBody>
                        <a:bodyPr/>
                        <a:lstStyle/>
                        <a:p>
                          <a:r>
                            <a:rPr lang="en-GB" sz="1400" kern="1200" dirty="0">
                              <a:solidFill>
                                <a:schemeClr val="dk1"/>
                              </a:solidFill>
                              <a:effectLst/>
                              <a:latin typeface="+mn-lt"/>
                              <a:ea typeface="+mn-ea"/>
                              <a:cs typeface="+mn-cs"/>
                            </a:rPr>
                            <a:t>Cross-Entropy</a:t>
                          </a:r>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m:t>
                                </m:r>
                                <m:nary>
                                  <m:naryPr>
                                    <m:chr m:val="∑"/>
                                    <m:supHide m:val="on"/>
                                    <m:ctrlPr>
                                      <a:rPr lang="en-GB" sz="1400" b="0" i="1" smtClean="0">
                                        <a:latin typeface="Cambria Math" panose="02040503050406030204" pitchFamily="18" charset="0"/>
                                      </a:rPr>
                                    </m:ctrlPr>
                                  </m:naryPr>
                                  <m:sub/>
                                  <m:sup/>
                                  <m:e>
                                    <m:r>
                                      <a:rPr lang="en-GB" sz="1400" b="0" i="1" smtClean="0">
                                        <a:latin typeface="Cambria Math" panose="02040503050406030204" pitchFamily="18" charset="0"/>
                                      </a:rPr>
                                      <m:t>[</m:t>
                                    </m:r>
                                    <m:r>
                                      <a:rPr lang="en-GB" sz="1400" b="0" i="1" smtClean="0">
                                        <a:latin typeface="Cambria Math" panose="02040503050406030204" pitchFamily="18" charset="0"/>
                                      </a:rPr>
                                      <m:t>𝑦</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𝑥</m:t>
                                        </m:r>
                                      </m:e>
                                    </m:d>
                                    <m:func>
                                      <m:funcPr>
                                        <m:ctrlPr>
                                          <a:rPr lang="en-GB" sz="1400" b="0" i="1" smtClean="0">
                                            <a:latin typeface="Cambria Math" panose="02040503050406030204" pitchFamily="18" charset="0"/>
                                          </a:rPr>
                                        </m:ctrlPr>
                                      </m:funcPr>
                                      <m:fName>
                                        <m:r>
                                          <m:rPr>
                                            <m:sty m:val="p"/>
                                          </m:rPr>
                                          <a:rPr lang="en-GB" sz="1400" b="0" i="0" smtClean="0">
                                            <a:latin typeface="Cambria Math" panose="02040503050406030204" pitchFamily="18" charset="0"/>
                                          </a:rPr>
                                          <m:t>ln</m:t>
                                        </m:r>
                                      </m:fName>
                                      <m:e>
                                        <m:d>
                                          <m:dPr>
                                            <m:ctrlPr>
                                              <a:rPr lang="en-GB" sz="1400" b="0" i="1" smtClean="0">
                                                <a:latin typeface="Cambria Math" panose="02040503050406030204" pitchFamily="18" charset="0"/>
                                              </a:rPr>
                                            </m:ctrlPr>
                                          </m:dPr>
                                          <m:e>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h</m:t>
                                                </m:r>
                                              </m:e>
                                              <m:sub>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𝑤</m:t>
                                                    </m:r>
                                                    <m:r>
                                                      <a:rPr lang="en-GB" sz="1400" b="0" i="1" smtClean="0">
                                                        <a:latin typeface="Cambria Math" panose="02040503050406030204" pitchFamily="18" charset="0"/>
                                                      </a:rPr>
                                                      <m:t>,</m:t>
                                                    </m:r>
                                                    <m:r>
                                                      <a:rPr lang="en-GB" sz="1400" b="0" i="1" smtClean="0">
                                                        <a:latin typeface="Cambria Math" panose="02040503050406030204" pitchFamily="18" charset="0"/>
                                                      </a:rPr>
                                                      <m:t>𝑏</m:t>
                                                    </m:r>
                                                  </m:e>
                                                </m:d>
                                              </m:sub>
                                            </m:sSub>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𝑥</m:t>
                                                </m:r>
                                              </m:e>
                                            </m:d>
                                          </m:e>
                                        </m:d>
                                      </m:e>
                                    </m:func>
                                    <m:r>
                                      <a:rPr lang="en-GB" sz="1400" b="0" i="1" smtClean="0">
                                        <a:latin typeface="Cambria Math" panose="02040503050406030204" pitchFamily="18" charset="0"/>
                                      </a:rPr>
                                      <m:t>+(1−</m:t>
                                    </m:r>
                                    <m:r>
                                      <a:rPr lang="en-GB" sz="1400" b="0" i="1" smtClean="0">
                                        <a:latin typeface="Cambria Math" panose="02040503050406030204" pitchFamily="18" charset="0"/>
                                      </a:rPr>
                                      <m:t>𝑦</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𝑥</m:t>
                                        </m:r>
                                      </m:e>
                                    </m:d>
                                    <m:r>
                                      <a:rPr lang="en-GB" sz="1400" b="0" i="1" smtClean="0">
                                        <a:latin typeface="Cambria Math" panose="02040503050406030204" pitchFamily="18" charset="0"/>
                                      </a:rPr>
                                      <m:t>)</m:t>
                                    </m:r>
                                    <m:func>
                                      <m:funcPr>
                                        <m:ctrlPr>
                                          <a:rPr lang="en-GB" sz="1400" b="0" i="1" smtClean="0">
                                            <a:latin typeface="Cambria Math" panose="02040503050406030204" pitchFamily="18" charset="0"/>
                                          </a:rPr>
                                        </m:ctrlPr>
                                      </m:funcPr>
                                      <m:fName>
                                        <m:r>
                                          <m:rPr>
                                            <m:sty m:val="p"/>
                                          </m:rPr>
                                          <a:rPr lang="en-GB" sz="1400" b="0" i="0" smtClean="0">
                                            <a:latin typeface="Cambria Math" panose="02040503050406030204" pitchFamily="18" charset="0"/>
                                          </a:rPr>
                                          <m:t>ln</m:t>
                                        </m:r>
                                      </m:fName>
                                      <m:e>
                                        <m:d>
                                          <m:dPr>
                                            <m:ctrlPr>
                                              <a:rPr lang="en-GB" sz="1400" b="0" i="1" smtClean="0">
                                                <a:latin typeface="Cambria Math" panose="02040503050406030204" pitchFamily="18" charset="0"/>
                                              </a:rPr>
                                            </m:ctrlPr>
                                          </m:dPr>
                                          <m:e>
                                            <m:r>
                                              <a:rPr lang="en-GB" sz="1400" b="0" i="1" smtClean="0">
                                                <a:latin typeface="Cambria Math" panose="02040503050406030204" pitchFamily="18" charset="0"/>
                                              </a:rPr>
                                              <m:t>1−</m:t>
                                            </m:r>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h</m:t>
                                                </m:r>
                                              </m:e>
                                              <m:sub>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𝑤</m:t>
                                                    </m:r>
                                                    <m:r>
                                                      <a:rPr lang="en-GB" sz="1400" b="0" i="1" smtClean="0">
                                                        <a:latin typeface="Cambria Math" panose="02040503050406030204" pitchFamily="18" charset="0"/>
                                                      </a:rPr>
                                                      <m:t>,</m:t>
                                                    </m:r>
                                                    <m:r>
                                                      <a:rPr lang="en-GB" sz="1400" b="0" i="1" smtClean="0">
                                                        <a:latin typeface="Cambria Math" panose="02040503050406030204" pitchFamily="18" charset="0"/>
                                                      </a:rPr>
                                                      <m:t>𝑏</m:t>
                                                    </m:r>
                                                  </m:e>
                                                </m:d>
                                              </m:sub>
                                            </m:sSub>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𝑥</m:t>
                                                </m:r>
                                              </m:e>
                                            </m:d>
                                          </m:e>
                                        </m:d>
                                      </m:e>
                                    </m:func>
                                    <m:r>
                                      <a:rPr lang="en-GB" sz="1400" b="0" i="1" smtClean="0">
                                        <a:latin typeface="Cambria Math" panose="02040503050406030204" pitchFamily="18" charset="0"/>
                                      </a:rPr>
                                      <m:t>]</m:t>
                                    </m:r>
                                  </m:e>
                                </m:nary>
                              </m:oMath>
                            </m:oMathPara>
                          </a14:m>
                          <a:endParaRPr lang="en-GB" sz="1400" dirty="0"/>
                        </a:p>
                      </a:txBody>
                      <a:tcPr/>
                    </a:tc>
                    <a:extLst>
                      <a:ext uri="{0D108BD9-81ED-4DB2-BD59-A6C34878D82A}">
                        <a16:rowId xmlns:a16="http://schemas.microsoft.com/office/drawing/2014/main" val="227782509"/>
                      </a:ext>
                    </a:extLst>
                  </a:tr>
                  <a:tr h="370840">
                    <a:tc>
                      <a:txBody>
                        <a:bodyPr/>
                        <a:lstStyle/>
                        <a:p>
                          <a:r>
                            <a:rPr lang="en-GB" sz="1400" kern="1200" dirty="0" err="1">
                              <a:solidFill>
                                <a:schemeClr val="dk1"/>
                              </a:solidFill>
                              <a:effectLst/>
                              <a:latin typeface="+mn-lt"/>
                              <a:ea typeface="+mn-ea"/>
                              <a:cs typeface="+mn-cs"/>
                            </a:rPr>
                            <a:t>Kullback</a:t>
                          </a:r>
                          <a:r>
                            <a:rPr lang="en-GB" sz="1400" kern="1200" dirty="0">
                              <a:solidFill>
                                <a:schemeClr val="dk1"/>
                              </a:solidFill>
                              <a:effectLst/>
                              <a:latin typeface="+mn-lt"/>
                              <a:ea typeface="+mn-ea"/>
                              <a:cs typeface="+mn-cs"/>
                            </a:rPr>
                            <a:t>–</a:t>
                          </a:r>
                          <a:r>
                            <a:rPr lang="en-GB" sz="1400" kern="1200" dirty="0" err="1">
                              <a:solidFill>
                                <a:schemeClr val="dk1"/>
                              </a:solidFill>
                              <a:effectLst/>
                              <a:latin typeface="+mn-lt"/>
                              <a:ea typeface="+mn-ea"/>
                              <a:cs typeface="+mn-cs"/>
                            </a:rPr>
                            <a:t>Leibler</a:t>
                          </a:r>
                          <a:r>
                            <a:rPr lang="en-GB" sz="1400" kern="1200" dirty="0">
                              <a:solidFill>
                                <a:schemeClr val="dk1"/>
                              </a:solidFill>
                              <a:effectLst/>
                              <a:latin typeface="+mn-lt"/>
                              <a:ea typeface="+mn-ea"/>
                              <a:cs typeface="+mn-cs"/>
                            </a:rPr>
                            <a:t> divergence</a:t>
                          </a:r>
                          <a:endParaRPr lang="en-GB" sz="1400" dirty="0"/>
                        </a:p>
                      </a:txBody>
                      <a:tcPr/>
                    </a:tc>
                    <a:tc>
                      <a:txBody>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GB" sz="1400" i="1" kern="1200" smtClean="0">
                                        <a:solidFill>
                                          <a:schemeClr val="dk1"/>
                                        </a:solidFill>
                                        <a:effectLst/>
                                        <a:latin typeface="Cambria Math" panose="02040503050406030204" pitchFamily="18" charset="0"/>
                                        <a:ea typeface="+mn-ea"/>
                                        <a:cs typeface="+mn-cs"/>
                                      </a:rPr>
                                    </m:ctrlPr>
                                  </m:naryPr>
                                  <m:sub>
                                    <m:r>
                                      <a:rPr lang="en-GB" sz="1400" i="1" kern="1200">
                                        <a:solidFill>
                                          <a:schemeClr val="dk1"/>
                                        </a:solidFill>
                                        <a:effectLst/>
                                        <a:latin typeface="Cambria Math" panose="02040503050406030204" pitchFamily="18" charset="0"/>
                                        <a:ea typeface="+mn-ea"/>
                                        <a:cs typeface="+mn-cs"/>
                                      </a:rPr>
                                      <m:t>𝑥</m:t>
                                    </m:r>
                                  </m:sub>
                                  <m:sup/>
                                  <m:e>
                                    <m:r>
                                      <a:rPr lang="en-GB" sz="1400" i="1" kern="1200">
                                        <a:solidFill>
                                          <a:schemeClr val="dk1"/>
                                        </a:solidFill>
                                        <a:effectLst/>
                                        <a:latin typeface="Cambria Math" panose="02040503050406030204" pitchFamily="18" charset="0"/>
                                        <a:ea typeface="+mn-ea"/>
                                        <a:cs typeface="+mn-cs"/>
                                      </a:rPr>
                                      <m:t>𝑦</m:t>
                                    </m:r>
                                    <m:d>
                                      <m:dPr>
                                        <m:ctrlPr>
                                          <a:rPr lang="en-GB" sz="1400" i="1" kern="1200">
                                            <a:solidFill>
                                              <a:schemeClr val="dk1"/>
                                            </a:solidFill>
                                            <a:effectLst/>
                                            <a:latin typeface="Cambria Math" panose="02040503050406030204" pitchFamily="18" charset="0"/>
                                            <a:ea typeface="+mn-ea"/>
                                            <a:cs typeface="+mn-cs"/>
                                          </a:rPr>
                                        </m:ctrlPr>
                                      </m:dPr>
                                      <m:e>
                                        <m:r>
                                          <a:rPr lang="en-GB" sz="1400" i="1" kern="1200">
                                            <a:solidFill>
                                              <a:schemeClr val="dk1"/>
                                            </a:solidFill>
                                            <a:effectLst/>
                                            <a:latin typeface="Cambria Math" panose="02040503050406030204" pitchFamily="18" charset="0"/>
                                            <a:ea typeface="+mn-ea"/>
                                            <a:cs typeface="+mn-cs"/>
                                          </a:rPr>
                                          <m:t>𝑥</m:t>
                                        </m:r>
                                      </m:e>
                                    </m:d>
                                    <m:func>
                                      <m:funcPr>
                                        <m:ctrlPr>
                                          <a:rPr lang="en-GB" sz="1400" i="1" kern="1200">
                                            <a:solidFill>
                                              <a:schemeClr val="dk1"/>
                                            </a:solidFill>
                                            <a:effectLst/>
                                            <a:latin typeface="Cambria Math" panose="02040503050406030204" pitchFamily="18" charset="0"/>
                                            <a:ea typeface="+mn-ea"/>
                                            <a:cs typeface="+mn-cs"/>
                                          </a:rPr>
                                        </m:ctrlPr>
                                      </m:funcPr>
                                      <m:fName>
                                        <m:r>
                                          <m:rPr>
                                            <m:sty m:val="p"/>
                                          </m:rPr>
                                          <a:rPr lang="en-GB" sz="1400" kern="1200">
                                            <a:solidFill>
                                              <a:schemeClr val="dk1"/>
                                            </a:solidFill>
                                            <a:effectLst/>
                                            <a:latin typeface="Cambria Math" panose="02040503050406030204" pitchFamily="18" charset="0"/>
                                            <a:ea typeface="+mn-ea"/>
                                            <a:cs typeface="+mn-cs"/>
                                          </a:rPr>
                                          <m:t>log</m:t>
                                        </m:r>
                                      </m:fName>
                                      <m:e>
                                        <m:f>
                                          <m:fPr>
                                            <m:ctrlPr>
                                              <a:rPr lang="en-GB" sz="1400" i="1" kern="1200">
                                                <a:solidFill>
                                                  <a:schemeClr val="dk1"/>
                                                </a:solidFill>
                                                <a:effectLst/>
                                                <a:latin typeface="Cambria Math" panose="02040503050406030204" pitchFamily="18" charset="0"/>
                                                <a:ea typeface="+mn-ea"/>
                                                <a:cs typeface="+mn-cs"/>
                                              </a:rPr>
                                            </m:ctrlPr>
                                          </m:fPr>
                                          <m:num>
                                            <m:r>
                                              <a:rPr lang="en-GB" sz="1400" i="1" kern="1200">
                                                <a:solidFill>
                                                  <a:schemeClr val="dk1"/>
                                                </a:solidFill>
                                                <a:effectLst/>
                                                <a:latin typeface="Cambria Math" panose="02040503050406030204" pitchFamily="18" charset="0"/>
                                                <a:ea typeface="+mn-ea"/>
                                                <a:cs typeface="+mn-cs"/>
                                              </a:rPr>
                                              <m:t>𝑦</m:t>
                                            </m:r>
                                            <m:r>
                                              <a:rPr lang="en-GB" sz="1400" i="1" kern="1200">
                                                <a:solidFill>
                                                  <a:schemeClr val="dk1"/>
                                                </a:solidFill>
                                                <a:effectLst/>
                                                <a:latin typeface="Cambria Math" panose="02040503050406030204" pitchFamily="18" charset="0"/>
                                                <a:ea typeface="+mn-ea"/>
                                                <a:cs typeface="+mn-cs"/>
                                              </a:rPr>
                                              <m:t>(</m:t>
                                            </m:r>
                                            <m:r>
                                              <a:rPr lang="en-GB" sz="1400" i="1" kern="1200">
                                                <a:solidFill>
                                                  <a:schemeClr val="dk1"/>
                                                </a:solidFill>
                                                <a:effectLst/>
                                                <a:latin typeface="Cambria Math" panose="02040503050406030204" pitchFamily="18" charset="0"/>
                                                <a:ea typeface="+mn-ea"/>
                                                <a:cs typeface="+mn-cs"/>
                                              </a:rPr>
                                              <m:t>𝑥</m:t>
                                            </m:r>
                                            <m:r>
                                              <a:rPr lang="en-GB" sz="1400" i="1" kern="1200">
                                                <a:solidFill>
                                                  <a:schemeClr val="dk1"/>
                                                </a:solidFill>
                                                <a:effectLst/>
                                                <a:latin typeface="Cambria Math" panose="02040503050406030204" pitchFamily="18" charset="0"/>
                                                <a:ea typeface="+mn-ea"/>
                                                <a:cs typeface="+mn-cs"/>
                                              </a:rPr>
                                              <m:t>)</m:t>
                                            </m:r>
                                          </m:num>
                                          <m:den>
                                            <m:sSub>
                                              <m:sSubPr>
                                                <m:ctrlPr>
                                                  <a:rPr lang="en-GB" sz="1400" i="1" kern="1200">
                                                    <a:solidFill>
                                                      <a:schemeClr val="dk1"/>
                                                    </a:solidFill>
                                                    <a:effectLst/>
                                                    <a:latin typeface="Cambria Math" panose="02040503050406030204" pitchFamily="18" charset="0"/>
                                                    <a:ea typeface="+mn-ea"/>
                                                    <a:cs typeface="+mn-cs"/>
                                                  </a:rPr>
                                                </m:ctrlPr>
                                              </m:sSubPr>
                                              <m:e>
                                                <m:r>
                                                  <a:rPr lang="en-GB" sz="1400" i="1" kern="1200">
                                                    <a:solidFill>
                                                      <a:schemeClr val="dk1"/>
                                                    </a:solidFill>
                                                    <a:effectLst/>
                                                    <a:latin typeface="Cambria Math" panose="02040503050406030204" pitchFamily="18" charset="0"/>
                                                    <a:ea typeface="+mn-ea"/>
                                                    <a:cs typeface="+mn-cs"/>
                                                  </a:rPr>
                                                  <m:t>h</m:t>
                                                </m:r>
                                              </m:e>
                                              <m:sub>
                                                <m:d>
                                                  <m:dPr>
                                                    <m:ctrlPr>
                                                      <a:rPr lang="en-GB" sz="1400" i="1" kern="1200">
                                                        <a:solidFill>
                                                          <a:schemeClr val="dk1"/>
                                                        </a:solidFill>
                                                        <a:effectLst/>
                                                        <a:latin typeface="Cambria Math" panose="02040503050406030204" pitchFamily="18" charset="0"/>
                                                        <a:ea typeface="+mn-ea"/>
                                                        <a:cs typeface="+mn-cs"/>
                                                      </a:rPr>
                                                    </m:ctrlPr>
                                                  </m:dPr>
                                                  <m:e>
                                                    <m:r>
                                                      <a:rPr lang="en-GB" sz="1400" i="1" kern="1200">
                                                        <a:solidFill>
                                                          <a:schemeClr val="dk1"/>
                                                        </a:solidFill>
                                                        <a:effectLst/>
                                                        <a:latin typeface="Cambria Math" panose="02040503050406030204" pitchFamily="18" charset="0"/>
                                                        <a:ea typeface="+mn-ea"/>
                                                        <a:cs typeface="+mn-cs"/>
                                                      </a:rPr>
                                                      <m:t>𝑤</m:t>
                                                    </m:r>
                                                    <m:r>
                                                      <a:rPr lang="en-GB" sz="1400" i="1" kern="1200">
                                                        <a:solidFill>
                                                          <a:schemeClr val="dk1"/>
                                                        </a:solidFill>
                                                        <a:effectLst/>
                                                        <a:latin typeface="Cambria Math" panose="02040503050406030204" pitchFamily="18" charset="0"/>
                                                        <a:ea typeface="+mn-ea"/>
                                                        <a:cs typeface="+mn-cs"/>
                                                      </a:rPr>
                                                      <m:t>,</m:t>
                                                    </m:r>
                                                    <m:r>
                                                      <a:rPr lang="en-GB" sz="1400" i="1" kern="1200">
                                                        <a:solidFill>
                                                          <a:schemeClr val="dk1"/>
                                                        </a:solidFill>
                                                        <a:effectLst/>
                                                        <a:latin typeface="Cambria Math" panose="02040503050406030204" pitchFamily="18" charset="0"/>
                                                        <a:ea typeface="+mn-ea"/>
                                                        <a:cs typeface="+mn-cs"/>
                                                      </a:rPr>
                                                      <m:t>𝑏</m:t>
                                                    </m:r>
                                                  </m:e>
                                                </m:d>
                                              </m:sub>
                                            </m:sSub>
                                          </m:den>
                                        </m:f>
                                      </m:e>
                                    </m:func>
                                  </m:e>
                                </m:nary>
                              </m:oMath>
                            </m:oMathPara>
                          </a14:m>
                          <a:endParaRPr lang="en-GB" sz="1400" dirty="0"/>
                        </a:p>
                      </a:txBody>
                      <a:tcPr/>
                    </a:tc>
                    <a:extLst>
                      <a:ext uri="{0D108BD9-81ED-4DB2-BD59-A6C34878D82A}">
                        <a16:rowId xmlns:a16="http://schemas.microsoft.com/office/drawing/2014/main" val="1610805912"/>
                      </a:ext>
                    </a:extLst>
                  </a:tr>
                </a:tbl>
              </a:graphicData>
            </a:graphic>
          </p:graphicFrame>
        </mc:Choice>
        <mc:Fallback xmlns="">
          <p:graphicFrame>
            <p:nvGraphicFramePr>
              <p:cNvPr id="15" name="Table 14">
                <a:extLst>
                  <a:ext uri="{FF2B5EF4-FFF2-40B4-BE49-F238E27FC236}">
                    <a16:creationId xmlns:a16="http://schemas.microsoft.com/office/drawing/2014/main" id="{91DEB7FE-90A5-45AB-AB95-249B21C3A8A2}"/>
                  </a:ext>
                </a:extLst>
              </p:cNvPr>
              <p:cNvGraphicFramePr>
                <a:graphicFrameLocks noGrp="1"/>
              </p:cNvGraphicFramePr>
              <p:nvPr>
                <p:extLst>
                  <p:ext uri="{D42A27DB-BD31-4B8C-83A1-F6EECF244321}">
                    <p14:modId xmlns:p14="http://schemas.microsoft.com/office/powerpoint/2010/main" val="679934273"/>
                  </p:ext>
                </p:extLst>
              </p:nvPr>
            </p:nvGraphicFramePr>
            <p:xfrm>
              <a:off x="1097278" y="3720674"/>
              <a:ext cx="6359625" cy="2111058"/>
            </p:xfrm>
            <a:graphic>
              <a:graphicData uri="http://schemas.openxmlformats.org/drawingml/2006/table">
                <a:tbl>
                  <a:tblPr firstRow="1" bandRow="1">
                    <a:tableStyleId>{5C22544A-7EE6-4342-B048-85BDC9FD1C3A}</a:tableStyleId>
                  </a:tblPr>
                  <a:tblGrid>
                    <a:gridCol w="1570230">
                      <a:extLst>
                        <a:ext uri="{9D8B030D-6E8A-4147-A177-3AD203B41FA5}">
                          <a16:colId xmlns:a16="http://schemas.microsoft.com/office/drawing/2014/main" val="2535100956"/>
                        </a:ext>
                      </a:extLst>
                    </a:gridCol>
                    <a:gridCol w="4789395">
                      <a:extLst>
                        <a:ext uri="{9D8B030D-6E8A-4147-A177-3AD203B41FA5}">
                          <a16:colId xmlns:a16="http://schemas.microsoft.com/office/drawing/2014/main" val="3272541081"/>
                        </a:ext>
                      </a:extLst>
                    </a:gridCol>
                  </a:tblGrid>
                  <a:tr h="370840">
                    <a:tc>
                      <a:txBody>
                        <a:bodyPr/>
                        <a:lstStyle/>
                        <a:p>
                          <a:pPr algn="ctr"/>
                          <a:r>
                            <a:rPr lang="en-GB" sz="1400" dirty="0"/>
                            <a:t>Name</a:t>
                          </a:r>
                        </a:p>
                      </a:txBody>
                      <a:tcPr/>
                    </a:tc>
                    <a:tc>
                      <a:txBody>
                        <a:bodyPr/>
                        <a:lstStyle/>
                        <a:p>
                          <a:pPr algn="ctr"/>
                          <a:r>
                            <a:rPr lang="en-GB" sz="1400" dirty="0"/>
                            <a:t>Cost function</a:t>
                          </a:r>
                        </a:p>
                      </a:txBody>
                      <a:tcPr/>
                    </a:tc>
                    <a:extLst>
                      <a:ext uri="{0D108BD9-81ED-4DB2-BD59-A6C34878D82A}">
                        <a16:rowId xmlns:a16="http://schemas.microsoft.com/office/drawing/2014/main" val="4153474008"/>
                      </a:ext>
                    </a:extLst>
                  </a:tr>
                  <a:tr h="518160">
                    <a:tc>
                      <a:txBody>
                        <a:bodyPr/>
                        <a:lstStyle/>
                        <a:p>
                          <a:r>
                            <a:rPr lang="en-GB" sz="1400" kern="1200" dirty="0">
                              <a:solidFill>
                                <a:schemeClr val="dk1"/>
                              </a:solidFill>
                              <a:effectLst/>
                              <a:latin typeface="+mn-lt"/>
                              <a:ea typeface="+mn-ea"/>
                              <a:cs typeface="+mn-cs"/>
                            </a:rPr>
                            <a:t>Mean Square Error (MSE)</a:t>
                          </a:r>
                          <a:endParaRPr lang="en-GB" sz="1400" dirty="0"/>
                        </a:p>
                      </a:txBody>
                      <a:tcPr/>
                    </a:tc>
                    <a:tc>
                      <a:txBody>
                        <a:bodyPr/>
                        <a:lstStyle/>
                        <a:p>
                          <a:endParaRPr lang="en-US"/>
                        </a:p>
                      </a:txBody>
                      <a:tcPr>
                        <a:blipFill>
                          <a:blip r:embed="rId7"/>
                          <a:stretch>
                            <a:fillRect l="-32910" t="-72941" r="-508" b="-435294"/>
                          </a:stretch>
                        </a:blipFill>
                      </a:tcPr>
                    </a:tc>
                    <a:extLst>
                      <a:ext uri="{0D108BD9-81ED-4DB2-BD59-A6C34878D82A}">
                        <a16:rowId xmlns:a16="http://schemas.microsoft.com/office/drawing/2014/main" val="2677405301"/>
                      </a:ext>
                    </a:extLst>
                  </a:tr>
                  <a:tr h="612966">
                    <a:tc>
                      <a:txBody>
                        <a:bodyPr/>
                        <a:lstStyle/>
                        <a:p>
                          <a:r>
                            <a:rPr lang="en-GB" sz="1400" kern="1200" dirty="0">
                              <a:solidFill>
                                <a:schemeClr val="dk1"/>
                              </a:solidFill>
                              <a:effectLst/>
                              <a:latin typeface="+mn-lt"/>
                              <a:ea typeface="+mn-ea"/>
                              <a:cs typeface="+mn-cs"/>
                            </a:rPr>
                            <a:t>Cross-Entropy</a:t>
                          </a:r>
                          <a:endParaRPr lang="en-GB" sz="1400" dirty="0"/>
                        </a:p>
                      </a:txBody>
                      <a:tcPr/>
                    </a:tc>
                    <a:tc>
                      <a:txBody>
                        <a:bodyPr/>
                        <a:lstStyle/>
                        <a:p>
                          <a:endParaRPr lang="en-US"/>
                        </a:p>
                      </a:txBody>
                      <a:tcPr>
                        <a:blipFill>
                          <a:blip r:embed="rId7"/>
                          <a:stretch>
                            <a:fillRect l="-32910" t="-145545" r="-508" b="-266337"/>
                          </a:stretch>
                        </a:blipFill>
                      </a:tcPr>
                    </a:tc>
                    <a:extLst>
                      <a:ext uri="{0D108BD9-81ED-4DB2-BD59-A6C34878D82A}">
                        <a16:rowId xmlns:a16="http://schemas.microsoft.com/office/drawing/2014/main" val="227782509"/>
                      </a:ext>
                    </a:extLst>
                  </a:tr>
                  <a:tr h="609092">
                    <a:tc>
                      <a:txBody>
                        <a:bodyPr/>
                        <a:lstStyle/>
                        <a:p>
                          <a:r>
                            <a:rPr lang="en-GB" sz="1400" kern="1200" dirty="0" err="1">
                              <a:solidFill>
                                <a:schemeClr val="dk1"/>
                              </a:solidFill>
                              <a:effectLst/>
                              <a:latin typeface="+mn-lt"/>
                              <a:ea typeface="+mn-ea"/>
                              <a:cs typeface="+mn-cs"/>
                            </a:rPr>
                            <a:t>Kullback</a:t>
                          </a:r>
                          <a:r>
                            <a:rPr lang="en-GB" sz="1400" kern="1200" dirty="0">
                              <a:solidFill>
                                <a:schemeClr val="dk1"/>
                              </a:solidFill>
                              <a:effectLst/>
                              <a:latin typeface="+mn-lt"/>
                              <a:ea typeface="+mn-ea"/>
                              <a:cs typeface="+mn-cs"/>
                            </a:rPr>
                            <a:t>–</a:t>
                          </a:r>
                          <a:r>
                            <a:rPr lang="en-GB" sz="1400" kern="1200" dirty="0" err="1">
                              <a:solidFill>
                                <a:schemeClr val="dk1"/>
                              </a:solidFill>
                              <a:effectLst/>
                              <a:latin typeface="+mn-lt"/>
                              <a:ea typeface="+mn-ea"/>
                              <a:cs typeface="+mn-cs"/>
                            </a:rPr>
                            <a:t>Leibler</a:t>
                          </a:r>
                          <a:r>
                            <a:rPr lang="en-GB" sz="1400" kern="1200" dirty="0">
                              <a:solidFill>
                                <a:schemeClr val="dk1"/>
                              </a:solidFill>
                              <a:effectLst/>
                              <a:latin typeface="+mn-lt"/>
                              <a:ea typeface="+mn-ea"/>
                              <a:cs typeface="+mn-cs"/>
                            </a:rPr>
                            <a:t> divergence</a:t>
                          </a:r>
                          <a:endParaRPr lang="en-GB" sz="1400" dirty="0"/>
                        </a:p>
                      </a:txBody>
                      <a:tcPr/>
                    </a:tc>
                    <a:tc>
                      <a:txBody>
                        <a:bodyPr/>
                        <a:lstStyle/>
                        <a:p>
                          <a:endParaRPr lang="en-US"/>
                        </a:p>
                      </a:txBody>
                      <a:tcPr>
                        <a:blipFill>
                          <a:blip r:embed="rId7"/>
                          <a:stretch>
                            <a:fillRect l="-32910" t="-248000" r="-508" b="-169000"/>
                          </a:stretch>
                        </a:blipFill>
                      </a:tcPr>
                    </a:tc>
                    <a:extLst>
                      <a:ext uri="{0D108BD9-81ED-4DB2-BD59-A6C34878D82A}">
                        <a16:rowId xmlns:a16="http://schemas.microsoft.com/office/drawing/2014/main" val="1610805912"/>
                      </a:ext>
                    </a:extLst>
                  </a:tr>
                </a:tbl>
              </a:graphicData>
            </a:graphic>
          </p:graphicFrame>
        </mc:Fallback>
      </mc:AlternateContent>
      <p:pic>
        <p:nvPicPr>
          <p:cNvPr id="19" name="Picture 18">
            <a:extLst>
              <a:ext uri="{FF2B5EF4-FFF2-40B4-BE49-F238E27FC236}">
                <a16:creationId xmlns:a16="http://schemas.microsoft.com/office/drawing/2014/main" id="{396D417E-C592-455F-BA06-A32C04619107}"/>
              </a:ext>
            </a:extLst>
          </p:cNvPr>
          <p:cNvPicPr>
            <a:picLocks noChangeAspect="1"/>
          </p:cNvPicPr>
          <p:nvPr/>
        </p:nvPicPr>
        <p:blipFill rotWithShape="1">
          <a:blip r:embed="rId8"/>
          <a:srcRect b="10214"/>
          <a:stretch/>
        </p:blipFill>
        <p:spPr>
          <a:xfrm>
            <a:off x="8172481" y="1289720"/>
            <a:ext cx="3413287" cy="464809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7FB6867-065F-4C4E-AD0B-E4A8D31E26DA}"/>
                  </a:ext>
                </a:extLst>
              </p:cNvPr>
              <p:cNvSpPr/>
              <p:nvPr/>
            </p:nvSpPr>
            <p:spPr>
              <a:xfrm>
                <a:off x="9237386" y="1494169"/>
                <a:ext cx="1373545" cy="2645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h</m:t>
                          </m:r>
                        </m:e>
                        <m:sub>
                          <m:d>
                            <m:dPr>
                              <m:ctrlPr>
                                <a:rPr lang="en-GB" b="0" i="1" smtClean="0">
                                  <a:latin typeface="Cambria Math" panose="02040503050406030204" pitchFamily="18" charset="0"/>
                                </a:rPr>
                              </m:ctrlPr>
                            </m:dPr>
                            <m:e>
                              <m:r>
                                <a:rPr lang="en-GB" b="0" i="1" smtClean="0">
                                  <a:latin typeface="Cambria Math" panose="02040503050406030204" pitchFamily="18" charset="0"/>
                                </a:rPr>
                                <m:t>𝑤</m:t>
                              </m:r>
                              <m:r>
                                <a:rPr lang="en-GB" b="0" i="1" smtClean="0">
                                  <a:latin typeface="Cambria Math" panose="02040503050406030204" pitchFamily="18" charset="0"/>
                                </a:rPr>
                                <m:t>,</m:t>
                              </m:r>
                              <m:r>
                                <a:rPr lang="en-GB" b="0" i="1" smtClean="0">
                                  <a:latin typeface="Cambria Math" panose="02040503050406030204" pitchFamily="18" charset="0"/>
                                </a:rPr>
                                <m:t>𝑏</m:t>
                              </m:r>
                            </m:e>
                          </m:d>
                        </m:sub>
                      </m:sSub>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m:t>
                      </m:r>
                    </m:oMath>
                  </m:oMathPara>
                </a14:m>
                <a:endParaRPr lang="en-GB" dirty="0"/>
              </a:p>
            </p:txBody>
          </p:sp>
        </mc:Choice>
        <mc:Fallback xmlns="">
          <p:sp>
            <p:nvSpPr>
              <p:cNvPr id="4" name="Rectangle 3">
                <a:extLst>
                  <a:ext uri="{FF2B5EF4-FFF2-40B4-BE49-F238E27FC236}">
                    <a16:creationId xmlns:a16="http://schemas.microsoft.com/office/drawing/2014/main" id="{27FB6867-065F-4C4E-AD0B-E4A8D31E26DA}"/>
                  </a:ext>
                </a:extLst>
              </p:cNvPr>
              <p:cNvSpPr>
                <a:spLocks noRot="1" noChangeAspect="1" noMove="1" noResize="1" noEditPoints="1" noAdjustHandles="1" noChangeArrowheads="1" noChangeShapeType="1" noTextEdit="1"/>
              </p:cNvSpPr>
              <p:nvPr/>
            </p:nvSpPr>
            <p:spPr>
              <a:xfrm>
                <a:off x="9237386" y="1494169"/>
                <a:ext cx="1373545" cy="264592"/>
              </a:xfrm>
              <a:prstGeom prst="rect">
                <a:avLst/>
              </a:prstGeom>
              <a:blipFill>
                <a:blip r:embed="rId9"/>
                <a:stretch>
                  <a:fillRect t="-6818" b="-36364"/>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43DCC23-F2A8-42F9-B6B3-8CC384E747A6}"/>
                  </a:ext>
                </a:extLst>
              </p:cNvPr>
              <p:cNvSpPr/>
              <p:nvPr/>
            </p:nvSpPr>
            <p:spPr>
              <a:xfrm>
                <a:off x="9276946" y="3429000"/>
                <a:ext cx="1373545" cy="2645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𝑦</m:t>
                      </m:r>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m:t>
                      </m:r>
                    </m:oMath>
                  </m:oMathPara>
                </a14:m>
                <a:endParaRPr lang="en-GB" dirty="0"/>
              </a:p>
            </p:txBody>
          </p:sp>
        </mc:Choice>
        <mc:Fallback xmlns="">
          <p:sp>
            <p:nvSpPr>
              <p:cNvPr id="13" name="Rectangle 12">
                <a:extLst>
                  <a:ext uri="{FF2B5EF4-FFF2-40B4-BE49-F238E27FC236}">
                    <a16:creationId xmlns:a16="http://schemas.microsoft.com/office/drawing/2014/main" id="{543DCC23-F2A8-42F9-B6B3-8CC384E747A6}"/>
                  </a:ext>
                </a:extLst>
              </p:cNvPr>
              <p:cNvSpPr>
                <a:spLocks noRot="1" noChangeAspect="1" noMove="1" noResize="1" noEditPoints="1" noAdjustHandles="1" noChangeArrowheads="1" noChangeShapeType="1" noTextEdit="1"/>
              </p:cNvSpPr>
              <p:nvPr/>
            </p:nvSpPr>
            <p:spPr>
              <a:xfrm>
                <a:off x="9276946" y="3429000"/>
                <a:ext cx="1373545" cy="264592"/>
              </a:xfrm>
              <a:prstGeom prst="rect">
                <a:avLst/>
              </a:prstGeom>
              <a:blipFill>
                <a:blip r:embed="rId10"/>
                <a:stretch>
                  <a:fillRect t="-6977" b="-39535"/>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41014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6191</TotalTime>
  <Words>2232</Words>
  <Application>Microsoft Office PowerPoint</Application>
  <PresentationFormat>Widescreen</PresentationFormat>
  <Paragraphs>207</Paragraphs>
  <Slides>33</Slides>
  <Notes>18</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Retrospect</vt:lpstr>
      <vt:lpstr>Introduction to Deep learning </vt:lpstr>
      <vt:lpstr>What is deep learning?</vt:lpstr>
      <vt:lpstr>A good place to start</vt:lpstr>
      <vt:lpstr>Deep Learning architecture</vt:lpstr>
      <vt:lpstr>Perceptron </vt:lpstr>
      <vt:lpstr>Multi-Perceptron</vt:lpstr>
      <vt:lpstr>Neural Networks activation functions</vt:lpstr>
      <vt:lpstr>Neural Networks activation functions</vt:lpstr>
      <vt:lpstr>How NN learn w_i and b_i?</vt:lpstr>
      <vt:lpstr>How NN learn w_i and b_i?</vt:lpstr>
      <vt:lpstr>Backpropagation</vt:lpstr>
      <vt:lpstr>Backpropagation assumptions</vt:lpstr>
      <vt:lpstr>Convolutional Neural networks</vt:lpstr>
      <vt:lpstr>Convolutional Neural networks</vt:lpstr>
      <vt:lpstr>Convolutional Networks</vt:lpstr>
      <vt:lpstr>Convolutional Networks</vt:lpstr>
      <vt:lpstr>Convolutional Networks</vt:lpstr>
      <vt:lpstr>Convolutional Networks</vt:lpstr>
      <vt:lpstr>Convolutional Networks</vt:lpstr>
      <vt:lpstr>Old techniques.</vt:lpstr>
      <vt:lpstr>Deep Learning hype</vt:lpstr>
      <vt:lpstr>Breakthrough </vt:lpstr>
      <vt:lpstr>Breakthrough </vt:lpstr>
      <vt:lpstr>Vanishing and exploding gradients</vt:lpstr>
      <vt:lpstr>So why does deep learning work now?</vt:lpstr>
      <vt:lpstr>So why does deep learning work now?</vt:lpstr>
      <vt:lpstr>So why does deep learning work now?</vt:lpstr>
      <vt:lpstr>PowerPoint Presentation</vt:lpstr>
      <vt:lpstr>Applications</vt:lpstr>
      <vt:lpstr>AMP-Foot (robotics)</vt:lpstr>
      <vt:lpstr>PowerPoint Presentation</vt:lpstr>
      <vt:lpstr>Art</vt:lpstr>
      <vt:lpstr>Complicated games (partly)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Deep learning</dc:title>
  <dc:creator>Felipe Gomez</dc:creator>
  <cp:lastModifiedBy>Felipe GOMEZ MARULANDA</cp:lastModifiedBy>
  <cp:revision>51</cp:revision>
  <dcterms:modified xsi:type="dcterms:W3CDTF">2018-04-26T11:48:41Z</dcterms:modified>
</cp:coreProperties>
</file>